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777575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633680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11379131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2959200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6414070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92582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763651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8573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426060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022513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9163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4682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84429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youtube.com/watch?v=EAUyddi_5j8"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www.discovery.com/tv-shows/discovery-presents/videos/discovery-china-revealed-three-gorges-da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Unit 4.4: Water Resources</a:t>
            </a:r>
            <a:endParaRPr lang="en-US" dirty="0"/>
          </a:p>
        </p:txBody>
      </p:sp>
      <p:sp>
        <p:nvSpPr>
          <p:cNvPr id="8" name="Text Placeholder 7"/>
          <p:cNvSpPr>
            <a:spLocks noGrp="1"/>
          </p:cNvSpPr>
          <p:nvPr>
            <p:ph type="body" sz="quarter" idx="10"/>
          </p:nvPr>
        </p:nvSpPr>
        <p:spPr>
          <a:xfrm>
            <a:off x="381000" y="1411552"/>
            <a:ext cx="8382000" cy="984885"/>
          </a:xfrm>
        </p:spPr>
        <p:txBody>
          <a:bodyPr/>
          <a:lstStyle/>
          <a:p>
            <a:r>
              <a:rPr lang="en-US" dirty="0" smtClean="0"/>
              <a:t>What causes water shortages?</a:t>
            </a:r>
          </a:p>
          <a:p>
            <a:r>
              <a:rPr lang="en-US" dirty="0" smtClean="0"/>
              <a:t>How can we solve this problem?</a:t>
            </a:r>
            <a:endParaRPr lang="en-US" dirty="0"/>
          </a:p>
        </p:txBody>
      </p:sp>
    </p:spTree>
    <p:extLst>
      <p:ext uri="{BB962C8B-B14F-4D97-AF65-F5344CB8AC3E}">
        <p14:creationId xmlns:p14="http://schemas.microsoft.com/office/powerpoint/2010/main" val="96615188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a:xfrm>
            <a:off x="990600" y="0"/>
            <a:ext cx="7772400" cy="664797"/>
          </a:xfrm>
        </p:spPr>
        <p:txBody>
          <a:bodyPr/>
          <a:lstStyle/>
          <a:p>
            <a:pPr>
              <a:defRPr/>
            </a:pPr>
            <a:r>
              <a:rPr lang="en-US" dirty="0"/>
              <a:t>Colorado River Aqueduct</a:t>
            </a:r>
            <a:endParaRPr lang="en-US" dirty="0" smtClean="0">
              <a:solidFill>
                <a:srgbClr val="F4EE00"/>
              </a:solidFill>
              <a:effectLst>
                <a:outerShdw blurRad="38100" dist="38100" dir="2700000" algn="tl">
                  <a:srgbClr val="000000"/>
                </a:outerShdw>
              </a:effectLst>
            </a:endParaRPr>
          </a:p>
        </p:txBody>
      </p:sp>
      <p:sp>
        <p:nvSpPr>
          <p:cNvPr id="68612" name="Rectangle 4"/>
          <p:cNvSpPr>
            <a:spLocks noGrp="1" noChangeArrowheads="1"/>
          </p:cNvSpPr>
          <p:nvPr>
            <p:ph type="body" idx="1"/>
          </p:nvPr>
        </p:nvSpPr>
        <p:spPr>
          <a:xfrm>
            <a:off x="152400" y="838200"/>
            <a:ext cx="8839200" cy="2499146"/>
          </a:xfrm>
        </p:spPr>
        <p:txBody>
          <a:bodyPr/>
          <a:lstStyle/>
          <a:p>
            <a:pPr eaLnBrk="1" hangingPunct="1"/>
            <a:r>
              <a:rPr lang="en-US" sz="2800" dirty="0" smtClean="0"/>
              <a:t>Established 1928 to bring water to L.A. and rest of Southern California</a:t>
            </a:r>
          </a:p>
          <a:p>
            <a:pPr eaLnBrk="1" hangingPunct="1"/>
            <a:r>
              <a:rPr lang="en-US" sz="2800" dirty="0" smtClean="0"/>
              <a:t>First delivery in 1940; serves 15 million people</a:t>
            </a:r>
          </a:p>
          <a:p>
            <a:pPr eaLnBrk="1" hangingPunct="1"/>
            <a:r>
              <a:rPr lang="en-US" sz="2800" dirty="0" smtClean="0"/>
              <a:t>Lawsuit from Arizona (1953) finally began to be implemented in 1985 - amount will decrease and this amount will be replaced by State Water Project water</a:t>
            </a:r>
          </a:p>
        </p:txBody>
      </p:sp>
      <p:pic>
        <p:nvPicPr>
          <p:cNvPr id="5" name="Picture 4" descr="amerikacalifaqueduct.jpg"/>
          <p:cNvPicPr>
            <a:picLocks noChangeAspect="1"/>
          </p:cNvPicPr>
          <p:nvPr/>
        </p:nvPicPr>
        <p:blipFill>
          <a:blip r:embed="rId2" cstate="print"/>
          <a:stretch>
            <a:fillRect/>
          </a:stretch>
        </p:blipFill>
        <p:spPr>
          <a:xfrm>
            <a:off x="4495800" y="3886200"/>
            <a:ext cx="4191000" cy="2743200"/>
          </a:xfrm>
          <a:prstGeom prst="rect">
            <a:avLst/>
          </a:prstGeom>
        </p:spPr>
      </p:pic>
      <p:pic>
        <p:nvPicPr>
          <p:cNvPr id="6" name="Picture 5" descr="colrivaq.jpg"/>
          <p:cNvPicPr>
            <a:picLocks noChangeAspect="1"/>
          </p:cNvPicPr>
          <p:nvPr/>
        </p:nvPicPr>
        <p:blipFill>
          <a:blip r:embed="rId3" cstate="print"/>
          <a:srcRect l="3548" r="4213" b="6355"/>
          <a:stretch>
            <a:fillRect/>
          </a:stretch>
        </p:blipFill>
        <p:spPr>
          <a:xfrm>
            <a:off x="191589" y="3886200"/>
            <a:ext cx="4075611" cy="2743200"/>
          </a:xfrm>
          <a:prstGeom prst="rect">
            <a:avLst/>
          </a:prstGeom>
        </p:spPr>
      </p:pic>
    </p:spTree>
    <p:extLst>
      <p:ext uri="{BB962C8B-B14F-4D97-AF65-F5344CB8AC3E}">
        <p14:creationId xmlns:p14="http://schemas.microsoft.com/office/powerpoint/2010/main" val="679094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animEffect transition="in" filter="fade">
                                      <p:cBhvr>
                                        <p:cTn id="7" dur="1000"/>
                                        <p:tgtEl>
                                          <p:spTgt spid="686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612">
                                            <p:txEl>
                                              <p:pRg st="1" end="1"/>
                                            </p:txEl>
                                          </p:spTgt>
                                        </p:tgtEl>
                                        <p:attrNameLst>
                                          <p:attrName>style.visibility</p:attrName>
                                        </p:attrNameLst>
                                      </p:cBhvr>
                                      <p:to>
                                        <p:strVal val="visible"/>
                                      </p:to>
                                    </p:set>
                                    <p:animEffect transition="in" filter="fade">
                                      <p:cBhvr>
                                        <p:cTn id="12" dur="1000"/>
                                        <p:tgtEl>
                                          <p:spTgt spid="686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612">
                                            <p:txEl>
                                              <p:pRg st="2" end="2"/>
                                            </p:txEl>
                                          </p:spTgt>
                                        </p:tgtEl>
                                        <p:attrNameLst>
                                          <p:attrName>style.visibility</p:attrName>
                                        </p:attrNameLst>
                                      </p:cBhvr>
                                      <p:to>
                                        <p:strVal val="visible"/>
                                      </p:to>
                                    </p:set>
                                    <p:animEffect transition="in" filter="fade">
                                      <p:cBhvr>
                                        <p:cTn id="17" dur="1000"/>
                                        <p:tgtEl>
                                          <p:spTgt spid="686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Aral Sea Disaster</a:t>
            </a:r>
            <a:endParaRPr lang="en-US" dirty="0"/>
          </a:p>
        </p:txBody>
      </p:sp>
      <p:sp>
        <p:nvSpPr>
          <p:cNvPr id="3" name="Content Placeholder 2"/>
          <p:cNvSpPr>
            <a:spLocks noGrp="1"/>
          </p:cNvSpPr>
          <p:nvPr>
            <p:ph idx="1"/>
          </p:nvPr>
        </p:nvSpPr>
        <p:spPr>
          <a:xfrm>
            <a:off x="381000" y="2895600"/>
            <a:ext cx="8382000" cy="3672518"/>
          </a:xfrm>
        </p:spPr>
        <p:txBody>
          <a:bodyPr/>
          <a:lstStyle/>
          <a:p>
            <a:r>
              <a:rPr lang="en-US" sz="2800" dirty="0" smtClean="0"/>
              <a:t>Aral Sea </a:t>
            </a:r>
            <a:r>
              <a:rPr lang="en-US" sz="2800" b="1" dirty="0" smtClean="0"/>
              <a:t>was </a:t>
            </a:r>
            <a:r>
              <a:rPr lang="en-US" sz="2800" dirty="0" smtClean="0"/>
              <a:t>once the world’s 4</a:t>
            </a:r>
            <a:r>
              <a:rPr lang="en-US" sz="2800" baseline="30000" dirty="0" smtClean="0"/>
              <a:t>th</a:t>
            </a:r>
            <a:r>
              <a:rPr lang="en-US" sz="2800" dirty="0" smtClean="0"/>
              <a:t> largest freshwater lake</a:t>
            </a:r>
          </a:p>
          <a:p>
            <a:r>
              <a:rPr lang="en-US" sz="2800" dirty="0" smtClean="0"/>
              <a:t>Since 1960, enormous amounts of irrigation water have been diverted for irrigation of cotton and rice</a:t>
            </a:r>
          </a:p>
          <a:p>
            <a:r>
              <a:rPr lang="en-US" sz="2800" dirty="0" smtClean="0"/>
              <a:t>This large-scale water diversion project, coupled with droughts and high evaporation rates in this area’s hot and dry climate, has caused a ecological, economic and health disaster.</a:t>
            </a:r>
          </a:p>
          <a:p>
            <a:endParaRPr lang="en-US" sz="2800" dirty="0"/>
          </a:p>
        </p:txBody>
      </p:sp>
      <p:pic>
        <p:nvPicPr>
          <p:cNvPr id="4" name="Picture 3" descr="aral-sea15.jpg"/>
          <p:cNvPicPr>
            <a:picLocks noChangeAspect="1"/>
          </p:cNvPicPr>
          <p:nvPr/>
        </p:nvPicPr>
        <p:blipFill>
          <a:blip r:embed="rId2" cstate="print"/>
          <a:srcRect t="10667" r="18667"/>
          <a:stretch>
            <a:fillRect/>
          </a:stretch>
        </p:blipFill>
        <p:spPr>
          <a:xfrm>
            <a:off x="2971800" y="914400"/>
            <a:ext cx="2133600" cy="1757597"/>
          </a:xfrm>
          <a:prstGeom prst="rect">
            <a:avLst/>
          </a:prstGeom>
        </p:spPr>
      </p:pic>
      <p:pic>
        <p:nvPicPr>
          <p:cNvPr id="6" name="Picture 5" descr="untitled.bmp"/>
          <p:cNvPicPr>
            <a:picLocks noChangeAspect="1"/>
          </p:cNvPicPr>
          <p:nvPr/>
        </p:nvPicPr>
        <p:blipFill>
          <a:blip r:embed="rId3" cstate="print"/>
          <a:srcRect l="22549" t="20000" r="16013" b="18333"/>
          <a:stretch>
            <a:fillRect/>
          </a:stretch>
        </p:blipFill>
        <p:spPr>
          <a:xfrm>
            <a:off x="360405" y="914400"/>
            <a:ext cx="2230395" cy="1755843"/>
          </a:xfrm>
          <a:prstGeom prst="rect">
            <a:avLst/>
          </a:prstGeom>
        </p:spPr>
      </p:pic>
      <p:pic>
        <p:nvPicPr>
          <p:cNvPr id="7" name="Picture 6" descr="aral-sea.jpg"/>
          <p:cNvPicPr>
            <a:picLocks noChangeAspect="1"/>
          </p:cNvPicPr>
          <p:nvPr/>
        </p:nvPicPr>
        <p:blipFill>
          <a:blip r:embed="rId4" cstate="print"/>
          <a:stretch>
            <a:fillRect/>
          </a:stretch>
        </p:blipFill>
        <p:spPr>
          <a:xfrm>
            <a:off x="5509752" y="152400"/>
            <a:ext cx="3406877" cy="2514600"/>
          </a:xfrm>
          <a:prstGeom prst="rect">
            <a:avLst/>
          </a:prstGeom>
        </p:spPr>
      </p:pic>
      <p:cxnSp>
        <p:nvCxnSpPr>
          <p:cNvPr id="9" name="Straight Arrow Connector 8"/>
          <p:cNvCxnSpPr/>
          <p:nvPr/>
        </p:nvCxnSpPr>
        <p:spPr>
          <a:xfrm>
            <a:off x="4419600" y="609600"/>
            <a:ext cx="2286000" cy="762000"/>
          </a:xfrm>
          <a:prstGeom prst="straightConnector1">
            <a:avLst/>
          </a:prstGeom>
          <a:ln w="508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105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3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par>
                                <p:cTn id="24" presetID="37"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2286000" cy="781050"/>
          </a:xfrm>
        </p:spPr>
        <p:txBody>
          <a:bodyPr>
            <a:normAutofit fontScale="90000"/>
          </a:bodyPr>
          <a:lstStyle/>
          <a:p>
            <a:pPr>
              <a:defRPr/>
            </a:pPr>
            <a:r>
              <a:rPr lang="en-US" b="1" dirty="0" smtClean="0">
                <a:solidFill>
                  <a:srgbClr val="FF0000"/>
                </a:solidFill>
                <a:effectLst>
                  <a:outerShdw blurRad="38100" dist="38100" dir="2700000" algn="tl">
                    <a:srgbClr val="000000">
                      <a:alpha val="43137"/>
                    </a:srgbClr>
                  </a:outerShdw>
                </a:effectLst>
                <a:latin typeface="+mn-lt"/>
              </a:rPr>
              <a:t>Aral Sea</a:t>
            </a:r>
            <a:br>
              <a:rPr lang="en-US" b="1" dirty="0" smtClean="0">
                <a:solidFill>
                  <a:srgbClr val="FF0000"/>
                </a:solidFill>
                <a:effectLst>
                  <a:outerShdw blurRad="38100" dist="38100" dir="2700000" algn="tl">
                    <a:srgbClr val="000000">
                      <a:alpha val="43137"/>
                    </a:srgbClr>
                  </a:outerShdw>
                </a:effectLst>
                <a:latin typeface="+mn-lt"/>
              </a:rPr>
            </a:br>
            <a:r>
              <a:rPr lang="en-US" sz="2700" dirty="0" smtClean="0">
                <a:hlinkClick r:id="rId2"/>
              </a:rPr>
              <a:t>(video)</a:t>
            </a:r>
            <a:endParaRPr lang="en-US" sz="2700" b="1" dirty="0">
              <a:solidFill>
                <a:srgbClr val="FF0000"/>
              </a:solidFill>
              <a:effectLst>
                <a:outerShdw blurRad="38100" dist="38100" dir="2700000" algn="tl">
                  <a:srgbClr val="000000">
                    <a:alpha val="43137"/>
                  </a:srgbClr>
                </a:outerShdw>
              </a:effectLst>
              <a:latin typeface="+mn-lt"/>
            </a:endParaRPr>
          </a:p>
        </p:txBody>
      </p:sp>
      <p:pic>
        <p:nvPicPr>
          <p:cNvPr id="35844" name="Picture 2" descr="http://earthobservatory.nasa.gov/images/imagerecords/3000/3730/aral_sea_1989_2003.jpg"/>
          <p:cNvPicPr>
            <a:picLocks noChangeAspect="1" noChangeArrowheads="1"/>
          </p:cNvPicPr>
          <p:nvPr/>
        </p:nvPicPr>
        <p:blipFill>
          <a:blip r:embed="rId3" cstate="print"/>
          <a:srcRect/>
          <a:stretch>
            <a:fillRect/>
          </a:stretch>
        </p:blipFill>
        <p:spPr bwMode="auto">
          <a:xfrm>
            <a:off x="228600" y="1219200"/>
            <a:ext cx="5676900" cy="5172075"/>
          </a:xfrm>
          <a:prstGeom prst="rect">
            <a:avLst/>
          </a:prstGeom>
          <a:noFill/>
          <a:ln w="9525">
            <a:noFill/>
            <a:miter lim="800000"/>
            <a:headEnd/>
            <a:tailEnd/>
          </a:ln>
        </p:spPr>
      </p:pic>
      <p:sp>
        <p:nvSpPr>
          <p:cNvPr id="35845" name="TextBox 4"/>
          <p:cNvSpPr txBox="1">
            <a:spLocks noChangeArrowheads="1"/>
          </p:cNvSpPr>
          <p:nvPr/>
        </p:nvSpPr>
        <p:spPr bwMode="auto">
          <a:xfrm>
            <a:off x="6096000" y="152400"/>
            <a:ext cx="2819400" cy="5786199"/>
          </a:xfrm>
          <a:prstGeom prst="rect">
            <a:avLst/>
          </a:prstGeom>
          <a:noFill/>
          <a:ln w="9525">
            <a:noFill/>
            <a:miter lim="800000"/>
            <a:headEnd/>
            <a:tailEnd/>
          </a:ln>
        </p:spPr>
        <p:txBody>
          <a:bodyPr wrap="square">
            <a:spAutoFit/>
          </a:bodyPr>
          <a:lstStyle/>
          <a:p>
            <a:pPr>
              <a:buFont typeface="Arial" pitchFamily="34" charset="0"/>
              <a:buChar char="•"/>
            </a:pPr>
            <a:r>
              <a:rPr lang="en-US" sz="2200" dirty="0">
                <a:solidFill>
                  <a:srgbClr val="FFFFFF"/>
                </a:solidFill>
              </a:rPr>
              <a:t>Led to 85% loss of wetlands</a:t>
            </a:r>
            <a:r>
              <a:rPr lang="en-US" sz="2200" dirty="0">
                <a:solidFill>
                  <a:srgbClr val="FFFFFF"/>
                </a:solidFill>
                <a:sym typeface="Wingdings" pitchFamily="2" charset="2"/>
              </a:rPr>
              <a:t> loss of major birds and mammals in the area</a:t>
            </a:r>
          </a:p>
          <a:p>
            <a:pPr>
              <a:buFont typeface="Wingdings" pitchFamily="2" charset="2"/>
              <a:buChar char="v"/>
            </a:pPr>
            <a:endParaRPr lang="en-US" sz="2200" dirty="0">
              <a:solidFill>
                <a:srgbClr val="FFFFFF"/>
              </a:solidFill>
              <a:sym typeface="Wingdings" pitchFamily="2" charset="2"/>
            </a:endParaRPr>
          </a:p>
          <a:p>
            <a:pPr>
              <a:buFont typeface="Arial" pitchFamily="34" charset="0"/>
              <a:buChar char="•"/>
            </a:pPr>
            <a:r>
              <a:rPr lang="en-US" sz="2200" dirty="0">
                <a:solidFill>
                  <a:srgbClr val="FFFFFF"/>
                </a:solidFill>
                <a:sym typeface="Wingdings" pitchFamily="2" charset="2"/>
              </a:rPr>
              <a:t>Salt concentrations increase decrease in fish pops. and spreading of salt to croplands</a:t>
            </a:r>
          </a:p>
          <a:p>
            <a:pPr>
              <a:buFont typeface="Wingdings" pitchFamily="2" charset="2"/>
              <a:buChar char="v"/>
            </a:pPr>
            <a:endParaRPr lang="en-US" sz="2200" dirty="0">
              <a:solidFill>
                <a:srgbClr val="FFFFFF"/>
              </a:solidFill>
              <a:sym typeface="Wingdings" pitchFamily="2" charset="2"/>
            </a:endParaRPr>
          </a:p>
          <a:p>
            <a:pPr>
              <a:buFont typeface="Arial" pitchFamily="34" charset="0"/>
              <a:buChar char="•"/>
            </a:pPr>
            <a:r>
              <a:rPr lang="en-US" sz="2200" dirty="0">
                <a:solidFill>
                  <a:srgbClr val="FFFFFF"/>
                </a:solidFill>
                <a:sym typeface="Wingdings" pitchFamily="2" charset="2"/>
              </a:rPr>
              <a:t>Increase in salt, dust and toxic contaminants in Aral Sea watershed has led to health problems.</a:t>
            </a:r>
          </a:p>
          <a:p>
            <a:pPr>
              <a:buFont typeface="Wingdings" pitchFamily="2" charset="2"/>
              <a:buChar char="v"/>
            </a:pPr>
            <a:endParaRPr lang="en-US" dirty="0">
              <a:solidFill>
                <a:srgbClr val="FFFFFF"/>
              </a:solidFill>
              <a:sym typeface="Wingdings" pitchFamily="2" charset="2"/>
            </a:endParaRPr>
          </a:p>
        </p:txBody>
      </p:sp>
      <p:sp>
        <p:nvSpPr>
          <p:cNvPr id="6" name="TextBox 5"/>
          <p:cNvSpPr txBox="1"/>
          <p:nvPr/>
        </p:nvSpPr>
        <p:spPr>
          <a:xfrm>
            <a:off x="5867400" y="5934075"/>
            <a:ext cx="3048000" cy="1108075"/>
          </a:xfrm>
          <a:prstGeom prst="rect">
            <a:avLst/>
          </a:prstGeom>
          <a:noFill/>
        </p:spPr>
        <p:txBody>
          <a:bodyPr>
            <a:spAutoFit/>
          </a:bodyPr>
          <a:lstStyle/>
          <a:p>
            <a:pPr>
              <a:defRPr/>
            </a:pPr>
            <a:r>
              <a:rPr lang="en-US" sz="1200" b="1" i="1" dirty="0">
                <a:solidFill>
                  <a:srgbClr val="FFC000">
                    <a:lumMod val="75000"/>
                  </a:srgbClr>
                </a:solidFill>
                <a:sym typeface="Wingdings" pitchFamily="2" charset="2"/>
              </a:rPr>
              <a:t>*In 1999, UN and World Bank stepped in and spent $600M to purify drinking water and upgrade irrigation and drainage systems.</a:t>
            </a:r>
            <a:endParaRPr lang="en-US" sz="1200" b="1" i="1" dirty="0">
              <a:solidFill>
                <a:srgbClr val="FFC000">
                  <a:lumMod val="75000"/>
                </a:srgbClr>
              </a:solidFill>
            </a:endParaRPr>
          </a:p>
          <a:p>
            <a:pPr>
              <a:defRPr/>
            </a:pPr>
            <a:endParaRPr lang="en-US" dirty="0">
              <a:solidFill>
                <a:srgbClr val="FFFFFF"/>
              </a:solidFill>
            </a:endParaRPr>
          </a:p>
        </p:txBody>
      </p:sp>
    </p:spTree>
    <p:extLst>
      <p:ext uri="{BB962C8B-B14F-4D97-AF65-F5344CB8AC3E}">
        <p14:creationId xmlns:p14="http://schemas.microsoft.com/office/powerpoint/2010/main" val="49516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fade">
                                      <p:cBhvr>
                                        <p:cTn id="7" dur="1000"/>
                                        <p:tgtEl>
                                          <p:spTgt spid="35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5">
                                            <p:txEl>
                                              <p:pRg st="2" end="2"/>
                                            </p:txEl>
                                          </p:spTgt>
                                        </p:tgtEl>
                                        <p:attrNameLst>
                                          <p:attrName>style.visibility</p:attrName>
                                        </p:attrNameLst>
                                      </p:cBhvr>
                                      <p:to>
                                        <p:strVal val="visible"/>
                                      </p:to>
                                    </p:set>
                                    <p:animEffect transition="in" filter="fade">
                                      <p:cBhvr>
                                        <p:cTn id="12" dur="1000"/>
                                        <p:tgtEl>
                                          <p:spTgt spid="3584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5">
                                            <p:txEl>
                                              <p:pRg st="4" end="4"/>
                                            </p:txEl>
                                          </p:spTgt>
                                        </p:tgtEl>
                                        <p:attrNameLst>
                                          <p:attrName>style.visibility</p:attrName>
                                        </p:attrNameLst>
                                      </p:cBhvr>
                                      <p:to>
                                        <p:strVal val="visible"/>
                                      </p:to>
                                    </p:set>
                                    <p:animEffect transition="in" filter="fade">
                                      <p:cBhvr>
                                        <p:cTn id="17" dur="1000"/>
                                        <p:tgtEl>
                                          <p:spTgt spid="358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64797"/>
          </a:xfrm>
        </p:spPr>
        <p:txBody>
          <a:bodyPr/>
          <a:lstStyle/>
          <a:p>
            <a:pPr>
              <a:defRPr/>
            </a:pPr>
            <a:r>
              <a:rPr lang="en-US" dirty="0" smtClean="0"/>
              <a:t>Building Dams</a:t>
            </a:r>
            <a:endParaRPr lang="en-US" b="1" dirty="0">
              <a:solidFill>
                <a:schemeClr val="accent1">
                  <a:lumMod val="20000"/>
                  <a:lumOff val="80000"/>
                </a:schemeClr>
              </a:solidFill>
              <a:effectLst>
                <a:outerShdw blurRad="38100" dist="38100" dir="2700000" algn="tl">
                  <a:srgbClr val="000000">
                    <a:alpha val="43137"/>
                  </a:srgbClr>
                </a:outerShdw>
              </a:effectLst>
              <a:latin typeface="+mn-lt"/>
            </a:endParaRPr>
          </a:p>
        </p:txBody>
      </p:sp>
      <p:sp>
        <p:nvSpPr>
          <p:cNvPr id="27651" name="Text Placeholder 3"/>
          <p:cNvSpPr>
            <a:spLocks noGrp="1"/>
          </p:cNvSpPr>
          <p:nvPr>
            <p:ph type="body" idx="1"/>
          </p:nvPr>
        </p:nvSpPr>
        <p:spPr>
          <a:xfrm>
            <a:off x="457200" y="1371600"/>
            <a:ext cx="4040188" cy="533400"/>
          </a:xfrm>
        </p:spPr>
        <p:txBody>
          <a:bodyPr/>
          <a:lstStyle/>
          <a:p>
            <a:r>
              <a:rPr lang="en-US" u="sng" dirty="0" smtClean="0"/>
              <a:t>Advantages</a:t>
            </a:r>
            <a:r>
              <a:rPr lang="en-US" dirty="0" smtClean="0"/>
              <a:t>:</a:t>
            </a:r>
          </a:p>
        </p:txBody>
      </p:sp>
      <p:sp>
        <p:nvSpPr>
          <p:cNvPr id="27652" name="Text Placeholder 5"/>
          <p:cNvSpPr>
            <a:spLocks noGrp="1"/>
          </p:cNvSpPr>
          <p:nvPr>
            <p:ph type="body" sz="half" idx="3"/>
          </p:nvPr>
        </p:nvSpPr>
        <p:spPr>
          <a:xfrm>
            <a:off x="5105400" y="1219200"/>
            <a:ext cx="3581400" cy="685800"/>
          </a:xfrm>
        </p:spPr>
        <p:txBody>
          <a:bodyPr/>
          <a:lstStyle/>
          <a:p>
            <a:r>
              <a:rPr lang="en-US" u="sng" dirty="0" smtClean="0"/>
              <a:t>Disadvantages</a:t>
            </a:r>
            <a:r>
              <a:rPr lang="en-US" dirty="0" smtClean="0"/>
              <a:t>:</a:t>
            </a:r>
          </a:p>
        </p:txBody>
      </p:sp>
      <p:sp>
        <p:nvSpPr>
          <p:cNvPr id="27653" name="Content Placeholder 4"/>
          <p:cNvSpPr>
            <a:spLocks noGrp="1"/>
          </p:cNvSpPr>
          <p:nvPr>
            <p:ph sz="quarter" idx="2"/>
          </p:nvPr>
        </p:nvSpPr>
        <p:spPr>
          <a:xfrm>
            <a:off x="457200" y="1981200"/>
            <a:ext cx="4040188" cy="4379913"/>
          </a:xfrm>
        </p:spPr>
        <p:txBody>
          <a:bodyPr/>
          <a:lstStyle/>
          <a:p>
            <a:r>
              <a:rPr lang="en-US" dirty="0" smtClean="0"/>
              <a:t>Cheap, constant electricity</a:t>
            </a:r>
          </a:p>
          <a:p>
            <a:r>
              <a:rPr lang="en-US" dirty="0" smtClean="0"/>
              <a:t>Reduces downstream flooding</a:t>
            </a:r>
          </a:p>
          <a:p>
            <a:r>
              <a:rPr lang="en-US" dirty="0" smtClean="0"/>
              <a:t>Storing water year-round for irrigation and cities.</a:t>
            </a:r>
          </a:p>
          <a:p>
            <a:r>
              <a:rPr lang="en-US" dirty="0" smtClean="0"/>
              <a:t>Reservoirs can provide recreational activities</a:t>
            </a:r>
          </a:p>
        </p:txBody>
      </p:sp>
      <p:sp>
        <p:nvSpPr>
          <p:cNvPr id="27654" name="Content Placeholder 6"/>
          <p:cNvSpPr>
            <a:spLocks noGrp="1"/>
          </p:cNvSpPr>
          <p:nvPr>
            <p:ph sz="quarter" idx="4"/>
          </p:nvPr>
        </p:nvSpPr>
        <p:spPr>
          <a:xfrm>
            <a:off x="5181600" y="1981200"/>
            <a:ext cx="3962400" cy="4379913"/>
          </a:xfrm>
        </p:spPr>
        <p:txBody>
          <a:bodyPr/>
          <a:lstStyle/>
          <a:p>
            <a:r>
              <a:rPr lang="en-US" dirty="0" smtClean="0"/>
              <a:t>Displaces people</a:t>
            </a:r>
          </a:p>
          <a:p>
            <a:r>
              <a:rPr lang="en-US" dirty="0" smtClean="0"/>
              <a:t>Disrupts aquatic ecosystems (i.e. fish migrations/ runoff)</a:t>
            </a:r>
          </a:p>
          <a:p>
            <a:r>
              <a:rPr lang="en-US" dirty="0" smtClean="0"/>
              <a:t>Flooding can destroy surrounding forests and croplands</a:t>
            </a:r>
          </a:p>
          <a:p>
            <a:r>
              <a:rPr lang="en-US" dirty="0" smtClean="0"/>
              <a:t>Large loss of water through evaporation</a:t>
            </a:r>
          </a:p>
          <a:p>
            <a:r>
              <a:rPr lang="en-US" dirty="0" smtClean="0"/>
              <a:t>Reservoirs behind dams collect increased levels of silt and slow water flow.</a:t>
            </a:r>
          </a:p>
        </p:txBody>
      </p:sp>
      <p:pic>
        <p:nvPicPr>
          <p:cNvPr id="7" name="Picture 3"/>
          <p:cNvPicPr>
            <a:picLocks noChangeAspect="1" noChangeArrowheads="1"/>
          </p:cNvPicPr>
          <p:nvPr/>
        </p:nvPicPr>
        <p:blipFill>
          <a:blip r:embed="rId2" cstate="print"/>
          <a:srcRect/>
          <a:stretch>
            <a:fillRect/>
          </a:stretch>
        </p:blipFill>
        <p:spPr>
          <a:xfrm>
            <a:off x="228600" y="4148011"/>
            <a:ext cx="4648201" cy="2709989"/>
          </a:xfrm>
          <a:prstGeom prst="rect">
            <a:avLst/>
          </a:prstGeom>
          <a:noFill/>
        </p:spPr>
      </p:pic>
      <p:pic>
        <p:nvPicPr>
          <p:cNvPr id="8" name="Picture 4"/>
          <p:cNvPicPr>
            <a:picLocks noChangeAspect="1" noChangeArrowheads="1"/>
          </p:cNvPicPr>
          <p:nvPr/>
        </p:nvPicPr>
        <p:blipFill>
          <a:blip r:embed="rId3" cstate="print"/>
          <a:srcRect l="14039" t="13659" r="6833"/>
          <a:stretch>
            <a:fillRect/>
          </a:stretch>
        </p:blipFill>
        <p:spPr bwMode="auto">
          <a:xfrm>
            <a:off x="5791200" y="228600"/>
            <a:ext cx="2695844" cy="1219200"/>
          </a:xfrm>
          <a:prstGeom prst="rect">
            <a:avLst/>
          </a:prstGeom>
          <a:noFill/>
          <a:ln w="9525">
            <a:noFill/>
            <a:miter lim="800000"/>
            <a:headEnd/>
            <a:tailEnd/>
          </a:ln>
        </p:spPr>
      </p:pic>
    </p:spTree>
    <p:extLst>
      <p:ext uri="{BB962C8B-B14F-4D97-AF65-F5344CB8AC3E}">
        <p14:creationId xmlns:p14="http://schemas.microsoft.com/office/powerpoint/2010/main" val="3271759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fade">
                                      <p:cBhvr>
                                        <p:cTn id="7" dur="1000"/>
                                        <p:tgtEl>
                                          <p:spTgt spid="27653">
                                            <p:txEl>
                                              <p:pRg st="0" end="0"/>
                                            </p:txEl>
                                          </p:spTgt>
                                        </p:tgtEl>
                                      </p:cBhvr>
                                    </p:animEffect>
                                    <p:anim calcmode="lin" valueType="num">
                                      <p:cBhvr>
                                        <p:cTn id="8" dur="1000" fill="hold"/>
                                        <p:tgtEl>
                                          <p:spTgt spid="2765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765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7653">
                                            <p:txEl>
                                              <p:pRg st="1" end="1"/>
                                            </p:txEl>
                                          </p:spTgt>
                                        </p:tgtEl>
                                        <p:attrNameLst>
                                          <p:attrName>style.visibility</p:attrName>
                                        </p:attrNameLst>
                                      </p:cBhvr>
                                      <p:to>
                                        <p:strVal val="visible"/>
                                      </p:to>
                                    </p:set>
                                    <p:animEffect transition="in" filter="fade">
                                      <p:cBhvr>
                                        <p:cTn id="13" dur="1000"/>
                                        <p:tgtEl>
                                          <p:spTgt spid="27653">
                                            <p:txEl>
                                              <p:pRg st="1" end="1"/>
                                            </p:txEl>
                                          </p:spTgt>
                                        </p:tgtEl>
                                      </p:cBhvr>
                                    </p:animEffect>
                                    <p:anim calcmode="lin" valueType="num">
                                      <p:cBhvr>
                                        <p:cTn id="14" dur="1000" fill="hold"/>
                                        <p:tgtEl>
                                          <p:spTgt spid="2765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765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765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7653">
                                            <p:txEl>
                                              <p:pRg st="2" end="2"/>
                                            </p:txEl>
                                          </p:spTgt>
                                        </p:tgtEl>
                                        <p:attrNameLst>
                                          <p:attrName>style.visibility</p:attrName>
                                        </p:attrNameLst>
                                      </p:cBhvr>
                                      <p:to>
                                        <p:strVal val="visible"/>
                                      </p:to>
                                    </p:set>
                                    <p:animEffect transition="in" filter="fade">
                                      <p:cBhvr>
                                        <p:cTn id="19" dur="1000"/>
                                        <p:tgtEl>
                                          <p:spTgt spid="27653">
                                            <p:txEl>
                                              <p:pRg st="2" end="2"/>
                                            </p:txEl>
                                          </p:spTgt>
                                        </p:tgtEl>
                                      </p:cBhvr>
                                    </p:animEffect>
                                    <p:anim calcmode="lin" valueType="num">
                                      <p:cBhvr>
                                        <p:cTn id="20" dur="1000" fill="hold"/>
                                        <p:tgtEl>
                                          <p:spTgt spid="2765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765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765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7653">
                                            <p:txEl>
                                              <p:pRg st="3" end="3"/>
                                            </p:txEl>
                                          </p:spTgt>
                                        </p:tgtEl>
                                        <p:attrNameLst>
                                          <p:attrName>style.visibility</p:attrName>
                                        </p:attrNameLst>
                                      </p:cBhvr>
                                      <p:to>
                                        <p:strVal val="visible"/>
                                      </p:to>
                                    </p:set>
                                    <p:animEffect transition="in" filter="fade">
                                      <p:cBhvr>
                                        <p:cTn id="25" dur="1000"/>
                                        <p:tgtEl>
                                          <p:spTgt spid="27653">
                                            <p:txEl>
                                              <p:pRg st="3" end="3"/>
                                            </p:txEl>
                                          </p:spTgt>
                                        </p:tgtEl>
                                      </p:cBhvr>
                                    </p:animEffect>
                                    <p:anim calcmode="lin" valueType="num">
                                      <p:cBhvr>
                                        <p:cTn id="26" dur="1000" fill="hold"/>
                                        <p:tgtEl>
                                          <p:spTgt spid="2765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765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765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7654">
                                            <p:txEl>
                                              <p:pRg st="0" end="0"/>
                                            </p:txEl>
                                          </p:spTgt>
                                        </p:tgtEl>
                                        <p:attrNameLst>
                                          <p:attrName>style.visibility</p:attrName>
                                        </p:attrNameLst>
                                      </p:cBhvr>
                                      <p:to>
                                        <p:strVal val="visible"/>
                                      </p:to>
                                    </p:set>
                                    <p:animEffect transition="in" filter="fade">
                                      <p:cBhvr>
                                        <p:cTn id="33" dur="1000"/>
                                        <p:tgtEl>
                                          <p:spTgt spid="27654">
                                            <p:txEl>
                                              <p:pRg st="0" end="0"/>
                                            </p:txEl>
                                          </p:spTgt>
                                        </p:tgtEl>
                                      </p:cBhvr>
                                    </p:animEffect>
                                    <p:anim calcmode="lin" valueType="num">
                                      <p:cBhvr>
                                        <p:cTn id="34" dur="1000" fill="hold"/>
                                        <p:tgtEl>
                                          <p:spTgt spid="27654">
                                            <p:txEl>
                                              <p:pRg st="0" end="0"/>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7654">
                                            <p:txEl>
                                              <p:pRg st="0" end="0"/>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7654">
                                            <p:txEl>
                                              <p:pRg st="0" end="0"/>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27654">
                                            <p:txEl>
                                              <p:pRg st="1" end="1"/>
                                            </p:txEl>
                                          </p:spTgt>
                                        </p:tgtEl>
                                        <p:attrNameLst>
                                          <p:attrName>style.visibility</p:attrName>
                                        </p:attrNameLst>
                                      </p:cBhvr>
                                      <p:to>
                                        <p:strVal val="visible"/>
                                      </p:to>
                                    </p:set>
                                    <p:animEffect transition="in" filter="fade">
                                      <p:cBhvr>
                                        <p:cTn id="39" dur="1000"/>
                                        <p:tgtEl>
                                          <p:spTgt spid="27654">
                                            <p:txEl>
                                              <p:pRg st="1" end="1"/>
                                            </p:txEl>
                                          </p:spTgt>
                                        </p:tgtEl>
                                      </p:cBhvr>
                                    </p:animEffect>
                                    <p:anim calcmode="lin" valueType="num">
                                      <p:cBhvr>
                                        <p:cTn id="40" dur="1000" fill="hold"/>
                                        <p:tgtEl>
                                          <p:spTgt spid="27654">
                                            <p:txEl>
                                              <p:pRg st="1" end="1"/>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7654">
                                            <p:txEl>
                                              <p:pRg st="1" end="1"/>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7654">
                                            <p:txEl>
                                              <p:pRg st="1" end="1"/>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27654">
                                            <p:txEl>
                                              <p:pRg st="2" end="2"/>
                                            </p:txEl>
                                          </p:spTgt>
                                        </p:tgtEl>
                                        <p:attrNameLst>
                                          <p:attrName>style.visibility</p:attrName>
                                        </p:attrNameLst>
                                      </p:cBhvr>
                                      <p:to>
                                        <p:strVal val="visible"/>
                                      </p:to>
                                    </p:set>
                                    <p:animEffect transition="in" filter="fade">
                                      <p:cBhvr>
                                        <p:cTn id="45" dur="1000"/>
                                        <p:tgtEl>
                                          <p:spTgt spid="27654">
                                            <p:txEl>
                                              <p:pRg st="2" end="2"/>
                                            </p:txEl>
                                          </p:spTgt>
                                        </p:tgtEl>
                                      </p:cBhvr>
                                    </p:animEffect>
                                    <p:anim calcmode="lin" valueType="num">
                                      <p:cBhvr>
                                        <p:cTn id="46" dur="1000" fill="hold"/>
                                        <p:tgtEl>
                                          <p:spTgt spid="27654">
                                            <p:txEl>
                                              <p:pRg st="2" end="2"/>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27654">
                                            <p:txEl>
                                              <p:pRg st="2" end="2"/>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7654">
                                            <p:txEl>
                                              <p:pRg st="2" end="2"/>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27654">
                                            <p:txEl>
                                              <p:pRg st="3" end="3"/>
                                            </p:txEl>
                                          </p:spTgt>
                                        </p:tgtEl>
                                        <p:attrNameLst>
                                          <p:attrName>style.visibility</p:attrName>
                                        </p:attrNameLst>
                                      </p:cBhvr>
                                      <p:to>
                                        <p:strVal val="visible"/>
                                      </p:to>
                                    </p:set>
                                    <p:animEffect transition="in" filter="fade">
                                      <p:cBhvr>
                                        <p:cTn id="51" dur="1000"/>
                                        <p:tgtEl>
                                          <p:spTgt spid="27654">
                                            <p:txEl>
                                              <p:pRg st="3" end="3"/>
                                            </p:txEl>
                                          </p:spTgt>
                                        </p:tgtEl>
                                      </p:cBhvr>
                                    </p:animEffect>
                                    <p:anim calcmode="lin" valueType="num">
                                      <p:cBhvr>
                                        <p:cTn id="52" dur="1000" fill="hold"/>
                                        <p:tgtEl>
                                          <p:spTgt spid="27654">
                                            <p:txEl>
                                              <p:pRg st="3" end="3"/>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27654">
                                            <p:txEl>
                                              <p:pRg st="3" end="3"/>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7654">
                                            <p:txEl>
                                              <p:pRg st="3" end="3"/>
                                            </p:txEl>
                                          </p:spTgt>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27654">
                                            <p:txEl>
                                              <p:pRg st="4" end="4"/>
                                            </p:txEl>
                                          </p:spTgt>
                                        </p:tgtEl>
                                        <p:attrNameLst>
                                          <p:attrName>style.visibility</p:attrName>
                                        </p:attrNameLst>
                                      </p:cBhvr>
                                      <p:to>
                                        <p:strVal val="visible"/>
                                      </p:to>
                                    </p:set>
                                    <p:animEffect transition="in" filter="fade">
                                      <p:cBhvr>
                                        <p:cTn id="57" dur="1000"/>
                                        <p:tgtEl>
                                          <p:spTgt spid="27654">
                                            <p:txEl>
                                              <p:pRg st="4" end="4"/>
                                            </p:txEl>
                                          </p:spTgt>
                                        </p:tgtEl>
                                      </p:cBhvr>
                                    </p:animEffect>
                                    <p:anim calcmode="lin" valueType="num">
                                      <p:cBhvr>
                                        <p:cTn id="58" dur="1000" fill="hold"/>
                                        <p:tgtEl>
                                          <p:spTgt spid="27654">
                                            <p:txEl>
                                              <p:pRg st="4" end="4"/>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27654">
                                            <p:txEl>
                                              <p:pRg st="4" end="4"/>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765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Dams</a:t>
            </a:r>
            <a:endParaRPr lang="en-US" dirty="0"/>
          </a:p>
        </p:txBody>
      </p:sp>
      <p:sp>
        <p:nvSpPr>
          <p:cNvPr id="3" name="Text Placeholder 2"/>
          <p:cNvSpPr>
            <a:spLocks noGrp="1"/>
          </p:cNvSpPr>
          <p:nvPr>
            <p:ph type="body" sz="quarter" idx="10"/>
          </p:nvPr>
        </p:nvSpPr>
        <p:spPr>
          <a:xfrm>
            <a:off x="228600" y="990600"/>
            <a:ext cx="5257800" cy="3504873"/>
          </a:xfrm>
        </p:spPr>
        <p:txBody>
          <a:bodyPr/>
          <a:lstStyle/>
          <a:p>
            <a:r>
              <a:rPr lang="en-US" dirty="0" smtClean="0"/>
              <a:t>Multiple dams control the timing and flow of water downstream</a:t>
            </a:r>
          </a:p>
          <a:p>
            <a:pPr lvl="1"/>
            <a:r>
              <a:rPr lang="en-US" dirty="0" smtClean="0"/>
              <a:t>Can reduce the downstream flow to a trickle &amp; prevent it from reaching the ocean as part of the hydrologic cycle</a:t>
            </a:r>
          </a:p>
          <a:p>
            <a:pPr lvl="1"/>
            <a:r>
              <a:rPr lang="en-US" dirty="0" smtClean="0"/>
              <a:t>Colorado River runs dry seasonally</a:t>
            </a:r>
          </a:p>
          <a:p>
            <a:pPr lvl="1"/>
            <a:r>
              <a:rPr lang="en-US" dirty="0" smtClean="0"/>
              <a:t>Ganges &amp; Indus in SE Asia runs dry seasonally</a:t>
            </a:r>
            <a:endParaRPr lang="en-US" dirty="0"/>
          </a:p>
        </p:txBody>
      </p:sp>
      <p:pic>
        <p:nvPicPr>
          <p:cNvPr id="4" name="Picture 3" descr="Alcoa_Stanly_Montgomery_mapWeb2.jpg"/>
          <p:cNvPicPr>
            <a:picLocks noChangeAspect="1"/>
          </p:cNvPicPr>
          <p:nvPr/>
        </p:nvPicPr>
        <p:blipFill>
          <a:blip r:embed="rId2" cstate="print"/>
          <a:stretch>
            <a:fillRect/>
          </a:stretch>
        </p:blipFill>
        <p:spPr>
          <a:xfrm>
            <a:off x="5486400" y="304800"/>
            <a:ext cx="3409950" cy="2474027"/>
          </a:xfrm>
          <a:prstGeom prst="rect">
            <a:avLst/>
          </a:prstGeom>
        </p:spPr>
      </p:pic>
      <p:pic>
        <p:nvPicPr>
          <p:cNvPr id="6" name="Picture 5" descr="river4_h320.jpg"/>
          <p:cNvPicPr>
            <a:picLocks noChangeAspect="1"/>
          </p:cNvPicPr>
          <p:nvPr/>
        </p:nvPicPr>
        <p:blipFill>
          <a:blip r:embed="rId3" cstate="print"/>
          <a:stretch>
            <a:fillRect/>
          </a:stretch>
        </p:blipFill>
        <p:spPr>
          <a:xfrm>
            <a:off x="5257800" y="4038600"/>
            <a:ext cx="3663323" cy="2438400"/>
          </a:xfrm>
          <a:prstGeom prst="rect">
            <a:avLst/>
          </a:prstGeom>
        </p:spPr>
      </p:pic>
      <p:sp>
        <p:nvSpPr>
          <p:cNvPr id="7" name="TextBox 6"/>
          <p:cNvSpPr txBox="1"/>
          <p:nvPr/>
        </p:nvSpPr>
        <p:spPr>
          <a:xfrm>
            <a:off x="6248400" y="2971800"/>
            <a:ext cx="1905000" cy="923330"/>
          </a:xfrm>
          <a:prstGeom prst="rect">
            <a:avLst/>
          </a:prstGeom>
          <a:noFill/>
        </p:spPr>
        <p:txBody>
          <a:bodyPr wrap="square" rtlCol="0">
            <a:spAutoFit/>
          </a:bodyPr>
          <a:lstStyle/>
          <a:p>
            <a:r>
              <a:rPr lang="en-US" dirty="0">
                <a:solidFill>
                  <a:srgbClr val="FFFFFF"/>
                </a:solidFill>
              </a:rPr>
              <a:t>Bigger issue on west coast than east.</a:t>
            </a:r>
          </a:p>
        </p:txBody>
      </p:sp>
    </p:spTree>
    <p:extLst>
      <p:ext uri="{BB962C8B-B14F-4D97-AF65-F5344CB8AC3E}">
        <p14:creationId xmlns:p14="http://schemas.microsoft.com/office/powerpoint/2010/main" val="3746307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304800"/>
            <a:ext cx="8229600" cy="526298"/>
          </a:xfrm>
        </p:spPr>
        <p:txBody>
          <a:bodyPr/>
          <a:lstStyle/>
          <a:p>
            <a:pPr algn="r">
              <a:defRPr/>
            </a:pPr>
            <a:r>
              <a:rPr lang="en-US" sz="3800" b="1" dirty="0" smtClean="0">
                <a:solidFill>
                  <a:srgbClr val="FF0000"/>
                </a:solidFill>
                <a:effectLst>
                  <a:outerShdw blurRad="38100" dist="38100" dir="2700000" algn="tl">
                    <a:srgbClr val="000000">
                      <a:alpha val="43137"/>
                    </a:srgbClr>
                  </a:outerShdw>
                </a:effectLst>
                <a:latin typeface="+mn-lt"/>
              </a:rPr>
              <a:t>Colorado River Basin</a:t>
            </a:r>
            <a:endParaRPr lang="en-US" sz="3800" b="1" dirty="0">
              <a:solidFill>
                <a:srgbClr val="FF0000"/>
              </a:solidFill>
              <a:effectLst>
                <a:outerShdw blurRad="38100" dist="38100" dir="2700000" algn="tl">
                  <a:srgbClr val="000000">
                    <a:alpha val="43137"/>
                  </a:srgbClr>
                </a:outerShdw>
              </a:effectLst>
              <a:latin typeface="+mn-lt"/>
            </a:endParaRPr>
          </a:p>
        </p:txBody>
      </p:sp>
      <p:pic>
        <p:nvPicPr>
          <p:cNvPr id="30723" name="Picture 2"/>
          <p:cNvPicPr>
            <a:picLocks noGrp="1" noChangeAspect="1" noChangeArrowheads="1"/>
          </p:cNvPicPr>
          <p:nvPr>
            <p:ph idx="1"/>
          </p:nvPr>
        </p:nvPicPr>
        <p:blipFill>
          <a:blip r:embed="rId2" cstate="print"/>
          <a:srcRect/>
          <a:stretch>
            <a:fillRect/>
          </a:stretch>
        </p:blipFill>
        <p:spPr>
          <a:xfrm>
            <a:off x="4953000" y="1447800"/>
            <a:ext cx="4038600" cy="3886200"/>
          </a:xfrm>
          <a:noFill/>
        </p:spPr>
      </p:pic>
      <p:sp>
        <p:nvSpPr>
          <p:cNvPr id="30724" name="TextBox 12"/>
          <p:cNvSpPr txBox="1">
            <a:spLocks noChangeArrowheads="1"/>
          </p:cNvSpPr>
          <p:nvPr/>
        </p:nvSpPr>
        <p:spPr bwMode="auto">
          <a:xfrm>
            <a:off x="5105400" y="5473700"/>
            <a:ext cx="3733800" cy="1015663"/>
          </a:xfrm>
          <a:prstGeom prst="rect">
            <a:avLst/>
          </a:prstGeom>
          <a:solidFill>
            <a:srgbClr val="FFFF00"/>
          </a:solidFill>
          <a:ln w="9525">
            <a:noFill/>
            <a:miter lim="800000"/>
            <a:headEnd/>
            <a:tailEnd/>
          </a:ln>
        </p:spPr>
        <p:txBody>
          <a:bodyPr>
            <a:spAutoFit/>
          </a:bodyPr>
          <a:lstStyle/>
          <a:p>
            <a:r>
              <a:rPr lang="en-US" sz="1200" b="1" dirty="0">
                <a:solidFill>
                  <a:srgbClr val="000000"/>
                </a:solidFill>
              </a:rPr>
              <a:t>Lake Mead at Hoover Dam, October, 2007. According to Scripps researchers, Lake Mead could be dry by 2021 if climate changes as expected and future water usage is not curtailed. Photo courtesy of Dr. Ken Dewey, Applied Climate Sciences Group, University of Nebraska, Lincoln</a:t>
            </a:r>
          </a:p>
        </p:txBody>
      </p:sp>
      <p:pic>
        <p:nvPicPr>
          <p:cNvPr id="30725" name="Picture 5"/>
          <p:cNvPicPr>
            <a:picLocks noChangeAspect="1" noChangeArrowheads="1"/>
          </p:cNvPicPr>
          <p:nvPr/>
        </p:nvPicPr>
        <p:blipFill>
          <a:blip r:embed="rId3" cstate="print"/>
          <a:srcRect/>
          <a:stretch>
            <a:fillRect/>
          </a:stretch>
        </p:blipFill>
        <p:spPr bwMode="auto">
          <a:xfrm>
            <a:off x="0" y="2757488"/>
            <a:ext cx="4876800" cy="4100512"/>
          </a:xfrm>
          <a:prstGeom prst="rect">
            <a:avLst/>
          </a:prstGeom>
          <a:noFill/>
          <a:ln w="9525">
            <a:noFill/>
            <a:miter lim="800000"/>
            <a:headEnd/>
            <a:tailEnd/>
          </a:ln>
        </p:spPr>
      </p:pic>
      <p:sp>
        <p:nvSpPr>
          <p:cNvPr id="30726" name="TextBox 16"/>
          <p:cNvSpPr txBox="1">
            <a:spLocks noChangeArrowheads="1"/>
          </p:cNvSpPr>
          <p:nvPr/>
        </p:nvSpPr>
        <p:spPr bwMode="auto">
          <a:xfrm>
            <a:off x="152400" y="304800"/>
            <a:ext cx="4724400" cy="2585323"/>
          </a:xfrm>
          <a:prstGeom prst="rect">
            <a:avLst/>
          </a:prstGeom>
          <a:noFill/>
          <a:ln w="9525">
            <a:noFill/>
            <a:miter lim="800000"/>
            <a:headEnd/>
            <a:tailEnd/>
          </a:ln>
        </p:spPr>
        <p:txBody>
          <a:bodyPr>
            <a:spAutoFit/>
          </a:bodyPr>
          <a:lstStyle/>
          <a:p>
            <a:pPr>
              <a:buFont typeface="Arial" charset="0"/>
              <a:buChar char="•"/>
            </a:pPr>
            <a:r>
              <a:rPr lang="en-US" sz="2400" dirty="0">
                <a:solidFill>
                  <a:srgbClr val="FFFFFF"/>
                </a:solidFill>
              </a:rPr>
              <a:t>Colorado River has so many dams </a:t>
            </a:r>
          </a:p>
          <a:p>
            <a:r>
              <a:rPr lang="en-US" sz="2400" dirty="0">
                <a:solidFill>
                  <a:srgbClr val="FFFFFF"/>
                </a:solidFill>
              </a:rPr>
              <a:t>it doesn’t reach the ocean</a:t>
            </a:r>
          </a:p>
          <a:p>
            <a:pPr>
              <a:buFont typeface="Arial" charset="0"/>
              <a:buChar char="•"/>
            </a:pPr>
            <a:r>
              <a:rPr lang="en-US" sz="2400" dirty="0">
                <a:solidFill>
                  <a:srgbClr val="FFFFFF"/>
                </a:solidFill>
              </a:rPr>
              <a:t>Used for hydroelectricity, irrigation (80%) and recreation </a:t>
            </a:r>
            <a:r>
              <a:rPr lang="en-US" sz="2400" i="1" dirty="0">
                <a:solidFill>
                  <a:srgbClr val="FFFFFF"/>
                </a:solidFill>
              </a:rPr>
              <a:t>(whitewater rafting, camping, fishing) </a:t>
            </a:r>
            <a:r>
              <a:rPr lang="en-US" sz="2400" dirty="0">
                <a:solidFill>
                  <a:srgbClr val="FFFFFF"/>
                </a:solidFill>
              </a:rPr>
              <a:t>for over 7 states. </a:t>
            </a:r>
          </a:p>
          <a:p>
            <a:endParaRPr lang="en-US" dirty="0">
              <a:solidFill>
                <a:srgbClr val="FFFFFF"/>
              </a:solidFill>
            </a:endParaRPr>
          </a:p>
        </p:txBody>
      </p:sp>
      <p:pic>
        <p:nvPicPr>
          <p:cNvPr id="7" name="Picture 6" descr="colorado_river_basin_dams.jpg"/>
          <p:cNvPicPr>
            <a:picLocks noChangeAspect="1"/>
          </p:cNvPicPr>
          <p:nvPr/>
        </p:nvPicPr>
        <p:blipFill>
          <a:blip r:embed="rId4" cstate="print"/>
          <a:srcRect l="4548" t="6935" r="73265" b="79655"/>
          <a:stretch>
            <a:fillRect/>
          </a:stretch>
        </p:blipFill>
        <p:spPr>
          <a:xfrm>
            <a:off x="2819400" y="5129784"/>
            <a:ext cx="2057400" cy="1728216"/>
          </a:xfrm>
          <a:prstGeom prst="rect">
            <a:avLst/>
          </a:prstGeom>
        </p:spPr>
      </p:pic>
    </p:spTree>
    <p:extLst>
      <p:ext uri="{BB962C8B-B14F-4D97-AF65-F5344CB8AC3E}">
        <p14:creationId xmlns:p14="http://schemas.microsoft.com/office/powerpoint/2010/main" val="2005869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6">
                                            <p:txEl>
                                              <p:pRg st="0" end="0"/>
                                            </p:txEl>
                                          </p:spTgt>
                                        </p:tgtEl>
                                        <p:attrNameLst>
                                          <p:attrName>style.visibility</p:attrName>
                                        </p:attrNameLst>
                                      </p:cBhvr>
                                      <p:to>
                                        <p:strVal val="visible"/>
                                      </p:to>
                                    </p:set>
                                    <p:animEffect transition="in" filter="fade">
                                      <p:cBhvr>
                                        <p:cTn id="7" dur="1000"/>
                                        <p:tgtEl>
                                          <p:spTgt spid="3072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26">
                                            <p:txEl>
                                              <p:pRg st="1" end="1"/>
                                            </p:txEl>
                                          </p:spTgt>
                                        </p:tgtEl>
                                        <p:attrNameLst>
                                          <p:attrName>style.visibility</p:attrName>
                                        </p:attrNameLst>
                                      </p:cBhvr>
                                      <p:to>
                                        <p:strVal val="visible"/>
                                      </p:to>
                                    </p:set>
                                    <p:animEffect transition="in" filter="fade">
                                      <p:cBhvr>
                                        <p:cTn id="10" dur="1000"/>
                                        <p:tgtEl>
                                          <p:spTgt spid="3072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26">
                                            <p:txEl>
                                              <p:pRg st="2" end="2"/>
                                            </p:txEl>
                                          </p:spTgt>
                                        </p:tgtEl>
                                        <p:attrNameLst>
                                          <p:attrName>style.visibility</p:attrName>
                                        </p:attrNameLst>
                                      </p:cBhvr>
                                      <p:to>
                                        <p:strVal val="visible"/>
                                      </p:to>
                                    </p:set>
                                    <p:animEffect transition="in" filter="fade">
                                      <p:cBhvr>
                                        <p:cTn id="15" dur="1000"/>
                                        <p:tgtEl>
                                          <p:spTgt spid="3072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724"/>
                                        </p:tgtEl>
                                        <p:attrNameLst>
                                          <p:attrName>style.visibility</p:attrName>
                                        </p:attrNameLst>
                                      </p:cBhvr>
                                      <p:to>
                                        <p:strVal val="visible"/>
                                      </p:to>
                                    </p:set>
                                    <p:animEffect transition="in" filter="fade">
                                      <p:cBhvr>
                                        <p:cTn id="20"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381000"/>
            <a:ext cx="8229600" cy="526298"/>
          </a:xfrm>
        </p:spPr>
        <p:txBody>
          <a:bodyPr/>
          <a:lstStyle/>
          <a:p>
            <a:pPr algn="r">
              <a:defRPr/>
            </a:pPr>
            <a:r>
              <a:rPr lang="en-US" sz="3800" b="1" dirty="0" smtClean="0">
                <a:solidFill>
                  <a:srgbClr val="FF0000"/>
                </a:solidFill>
                <a:effectLst>
                  <a:outerShdw blurRad="38100" dist="38100" dir="2700000" algn="tl">
                    <a:srgbClr val="000000">
                      <a:alpha val="43137"/>
                    </a:srgbClr>
                  </a:outerShdw>
                </a:effectLst>
                <a:latin typeface="+mn-lt"/>
              </a:rPr>
              <a:t>China’s Three Gorges Dam</a:t>
            </a:r>
            <a:endParaRPr lang="en-US" sz="3800" b="1" dirty="0">
              <a:solidFill>
                <a:srgbClr val="FF0000"/>
              </a:solidFill>
              <a:effectLst>
                <a:outerShdw blurRad="38100" dist="38100" dir="2700000" algn="tl">
                  <a:srgbClr val="000000">
                    <a:alpha val="43137"/>
                  </a:srgbClr>
                </a:outerShdw>
              </a:effectLst>
              <a:latin typeface="+mn-lt"/>
            </a:endParaRPr>
          </a:p>
        </p:txBody>
      </p:sp>
      <p:pic>
        <p:nvPicPr>
          <p:cNvPr id="32771" name="Picture 3"/>
          <p:cNvPicPr>
            <a:picLocks noChangeAspect="1" noChangeArrowheads="1"/>
          </p:cNvPicPr>
          <p:nvPr/>
        </p:nvPicPr>
        <p:blipFill>
          <a:blip r:embed="rId2" cstate="print"/>
          <a:srcRect/>
          <a:stretch>
            <a:fillRect/>
          </a:stretch>
        </p:blipFill>
        <p:spPr bwMode="auto">
          <a:xfrm>
            <a:off x="76200" y="3762375"/>
            <a:ext cx="5524500" cy="3095625"/>
          </a:xfrm>
          <a:prstGeom prst="rect">
            <a:avLst/>
          </a:prstGeom>
          <a:noFill/>
          <a:ln w="9525">
            <a:noFill/>
            <a:miter lim="800000"/>
            <a:headEnd/>
            <a:tailEnd/>
          </a:ln>
        </p:spPr>
      </p:pic>
      <p:pic>
        <p:nvPicPr>
          <p:cNvPr id="32772" name="Picture 2"/>
          <p:cNvPicPr>
            <a:picLocks noGrp="1" noChangeAspect="1" noChangeArrowheads="1"/>
          </p:cNvPicPr>
          <p:nvPr>
            <p:ph idx="1"/>
          </p:nvPr>
        </p:nvPicPr>
        <p:blipFill>
          <a:blip r:embed="rId3" cstate="print"/>
          <a:srcRect/>
          <a:stretch>
            <a:fillRect/>
          </a:stretch>
        </p:blipFill>
        <p:spPr>
          <a:xfrm>
            <a:off x="4343400" y="1371600"/>
            <a:ext cx="4000500" cy="2990850"/>
          </a:xfrm>
          <a:noFill/>
        </p:spPr>
      </p:pic>
      <p:sp>
        <p:nvSpPr>
          <p:cNvPr id="32773" name="TextBox 5"/>
          <p:cNvSpPr txBox="1">
            <a:spLocks noChangeArrowheads="1"/>
          </p:cNvSpPr>
          <p:nvPr/>
        </p:nvSpPr>
        <p:spPr bwMode="auto">
          <a:xfrm>
            <a:off x="0" y="228600"/>
            <a:ext cx="4343400" cy="3831818"/>
          </a:xfrm>
          <a:prstGeom prst="rect">
            <a:avLst/>
          </a:prstGeom>
          <a:noFill/>
          <a:ln w="9525">
            <a:noFill/>
            <a:miter lim="800000"/>
            <a:headEnd/>
            <a:tailEnd/>
          </a:ln>
        </p:spPr>
        <p:txBody>
          <a:bodyPr wrap="square">
            <a:spAutoFit/>
          </a:bodyPr>
          <a:lstStyle/>
          <a:p>
            <a:r>
              <a:rPr lang="en-US" sz="2700" b="1" i="1" dirty="0">
                <a:solidFill>
                  <a:srgbClr val="FFFFFF"/>
                </a:solidFill>
              </a:rPr>
              <a:t>Good News: </a:t>
            </a:r>
          </a:p>
          <a:p>
            <a:pPr lvl="1">
              <a:buFont typeface="Arial" charset="0"/>
              <a:buChar char="•"/>
            </a:pPr>
            <a:r>
              <a:rPr lang="en-US" sz="2200" dirty="0">
                <a:solidFill>
                  <a:srgbClr val="FFFFFF"/>
                </a:solidFill>
              </a:rPr>
              <a:t>Provide electricity of 18 coal burning plants and reduce China’s dependence on coal</a:t>
            </a:r>
          </a:p>
          <a:p>
            <a:pPr lvl="2">
              <a:buFont typeface="Arial" charset="0"/>
              <a:buChar char="•"/>
            </a:pPr>
            <a:r>
              <a:rPr lang="en-US" sz="2200" dirty="0">
                <a:solidFill>
                  <a:srgbClr val="FFFFFF"/>
                </a:solidFill>
              </a:rPr>
              <a:t>Improves air quality</a:t>
            </a:r>
          </a:p>
          <a:p>
            <a:pPr lvl="1">
              <a:buFont typeface="Arial" charset="0"/>
              <a:buChar char="•"/>
            </a:pPr>
            <a:r>
              <a:rPr lang="en-US" sz="2200" dirty="0">
                <a:solidFill>
                  <a:srgbClr val="FFFFFF"/>
                </a:solidFill>
              </a:rPr>
              <a:t>Larger ships can enter interior</a:t>
            </a:r>
          </a:p>
          <a:p>
            <a:pPr lvl="2">
              <a:buFont typeface="Arial" charset="0"/>
              <a:buChar char="•"/>
            </a:pPr>
            <a:r>
              <a:rPr lang="en-US" sz="2200" dirty="0">
                <a:solidFill>
                  <a:srgbClr val="FFFFFF"/>
                </a:solidFill>
              </a:rPr>
              <a:t> less in transportation costs</a:t>
            </a:r>
          </a:p>
          <a:p>
            <a:pPr lvl="1">
              <a:buFont typeface="Arial" charset="0"/>
              <a:buChar char="•"/>
            </a:pPr>
            <a:r>
              <a:rPr lang="en-US" sz="2200" dirty="0">
                <a:solidFill>
                  <a:srgbClr val="FFFFFF"/>
                </a:solidFill>
              </a:rPr>
              <a:t>Prevents floods that have killed over 500,000 </a:t>
            </a:r>
            <a:r>
              <a:rPr lang="en-US" sz="2200" dirty="0" smtClean="0">
                <a:solidFill>
                  <a:srgbClr val="FFFFFF"/>
                </a:solidFill>
              </a:rPr>
              <a:t>people</a:t>
            </a:r>
          </a:p>
          <a:p>
            <a:pPr lvl="1">
              <a:buFont typeface="Arial" charset="0"/>
              <a:buChar char="•"/>
            </a:pPr>
            <a:r>
              <a:rPr lang="en-US" sz="2200" dirty="0" smtClean="0">
                <a:solidFill>
                  <a:srgbClr val="FFFFFF"/>
                </a:solidFill>
                <a:hlinkClick r:id="rId4"/>
              </a:rPr>
              <a:t>video</a:t>
            </a:r>
            <a:r>
              <a:rPr lang="en-US" dirty="0">
                <a:solidFill>
                  <a:srgbClr val="FFFFFF"/>
                </a:solidFill>
              </a:rPr>
              <a:t/>
            </a:r>
            <a:br>
              <a:rPr lang="en-US" dirty="0">
                <a:solidFill>
                  <a:srgbClr val="FFFFFF"/>
                </a:solidFill>
              </a:rPr>
            </a:br>
            <a:endParaRPr lang="en-US" dirty="0">
              <a:solidFill>
                <a:srgbClr val="FFFFFF"/>
              </a:solidFill>
            </a:endParaRPr>
          </a:p>
        </p:txBody>
      </p:sp>
      <p:sp>
        <p:nvSpPr>
          <p:cNvPr id="32774" name="TextBox 6"/>
          <p:cNvSpPr txBox="1">
            <a:spLocks noChangeArrowheads="1"/>
          </p:cNvSpPr>
          <p:nvPr/>
        </p:nvSpPr>
        <p:spPr bwMode="auto">
          <a:xfrm>
            <a:off x="5791200" y="4549775"/>
            <a:ext cx="2590800" cy="2308225"/>
          </a:xfrm>
          <a:prstGeom prst="rect">
            <a:avLst/>
          </a:prstGeom>
          <a:noFill/>
          <a:ln w="9525">
            <a:noFill/>
            <a:miter lim="800000"/>
            <a:headEnd/>
            <a:tailEnd/>
          </a:ln>
        </p:spPr>
        <p:txBody>
          <a:bodyPr>
            <a:spAutoFit/>
          </a:bodyPr>
          <a:lstStyle/>
          <a:p>
            <a:r>
              <a:rPr lang="en-US" b="1" i="1" dirty="0">
                <a:solidFill>
                  <a:srgbClr val="FFFFFF"/>
                </a:solidFill>
              </a:rPr>
              <a:t>Bad News:</a:t>
            </a:r>
          </a:p>
          <a:p>
            <a:pPr>
              <a:buFont typeface="Arial" charset="0"/>
              <a:buChar char="•"/>
            </a:pPr>
            <a:r>
              <a:rPr lang="en-US" dirty="0">
                <a:solidFill>
                  <a:srgbClr val="FFFFFF"/>
                </a:solidFill>
              </a:rPr>
              <a:t> 1.9 M people being relocated</a:t>
            </a:r>
          </a:p>
          <a:p>
            <a:pPr>
              <a:buFont typeface="Arial" charset="0"/>
              <a:buChar char="•"/>
            </a:pPr>
            <a:r>
              <a:rPr lang="en-US" dirty="0">
                <a:solidFill>
                  <a:srgbClr val="FFFFFF"/>
                </a:solidFill>
              </a:rPr>
              <a:t>Changes ecosystem</a:t>
            </a:r>
          </a:p>
          <a:p>
            <a:pPr>
              <a:buFont typeface="Arial" charset="0"/>
              <a:buChar char="•"/>
            </a:pPr>
            <a:r>
              <a:rPr lang="en-US" dirty="0">
                <a:solidFill>
                  <a:srgbClr val="FFFFFF"/>
                </a:solidFill>
              </a:rPr>
              <a:t>Build over a seismic fault </a:t>
            </a:r>
          </a:p>
          <a:p>
            <a:pPr>
              <a:buFont typeface="Arial" charset="0"/>
              <a:buChar char="•"/>
            </a:pPr>
            <a:r>
              <a:rPr lang="en-US" dirty="0">
                <a:solidFill>
                  <a:srgbClr val="FFFFFF"/>
                </a:solidFill>
              </a:rPr>
              <a:t>Flooding potential</a:t>
            </a:r>
          </a:p>
          <a:p>
            <a:pPr>
              <a:buFont typeface="Arial" charset="0"/>
              <a:buChar char="•"/>
            </a:pPr>
            <a:r>
              <a:rPr lang="en-US" dirty="0">
                <a:solidFill>
                  <a:srgbClr val="FFFFFF"/>
                </a:solidFill>
              </a:rPr>
              <a:t>High costs</a:t>
            </a:r>
          </a:p>
          <a:p>
            <a:endParaRPr lang="en-US" dirty="0">
              <a:solidFill>
                <a:srgbClr val="FFFFFF"/>
              </a:solidFill>
            </a:endParaRPr>
          </a:p>
        </p:txBody>
      </p:sp>
      <p:sp>
        <p:nvSpPr>
          <p:cNvPr id="32775" name="TextBox 7"/>
          <p:cNvSpPr txBox="1">
            <a:spLocks noChangeArrowheads="1"/>
          </p:cNvSpPr>
          <p:nvPr/>
        </p:nvSpPr>
        <p:spPr bwMode="auto">
          <a:xfrm>
            <a:off x="7239000" y="3657601"/>
            <a:ext cx="1905000" cy="954107"/>
          </a:xfrm>
          <a:prstGeom prst="rect">
            <a:avLst/>
          </a:prstGeom>
          <a:solidFill>
            <a:srgbClr val="FFFF00"/>
          </a:solidFill>
          <a:ln w="9525">
            <a:noFill/>
            <a:miter lim="800000"/>
            <a:headEnd/>
            <a:tailEnd/>
          </a:ln>
        </p:spPr>
        <p:txBody>
          <a:bodyPr wrap="square">
            <a:spAutoFit/>
          </a:bodyPr>
          <a:lstStyle/>
          <a:p>
            <a:pPr algn="ctr"/>
            <a:r>
              <a:rPr lang="en-US" sz="1400" b="1" i="1" dirty="0">
                <a:solidFill>
                  <a:srgbClr val="000000"/>
                </a:solidFill>
              </a:rPr>
              <a:t>Once completed (2013), it will be the world’s largest dam and reservoir.</a:t>
            </a:r>
          </a:p>
        </p:txBody>
      </p:sp>
    </p:spTree>
    <p:extLst>
      <p:ext uri="{BB962C8B-B14F-4D97-AF65-F5344CB8AC3E}">
        <p14:creationId xmlns:p14="http://schemas.microsoft.com/office/powerpoint/2010/main" val="2473862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3">
                                            <p:txEl>
                                              <p:pRg st="1" end="1"/>
                                            </p:txEl>
                                          </p:spTgt>
                                        </p:tgtEl>
                                        <p:attrNameLst>
                                          <p:attrName>style.visibility</p:attrName>
                                        </p:attrNameLst>
                                      </p:cBhvr>
                                      <p:to>
                                        <p:strVal val="visible"/>
                                      </p:to>
                                    </p:set>
                                    <p:animEffect transition="in" filter="fade">
                                      <p:cBhvr>
                                        <p:cTn id="7" dur="1000"/>
                                        <p:tgtEl>
                                          <p:spTgt spid="3277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73">
                                            <p:txEl>
                                              <p:pRg st="2" end="2"/>
                                            </p:txEl>
                                          </p:spTgt>
                                        </p:tgtEl>
                                        <p:attrNameLst>
                                          <p:attrName>style.visibility</p:attrName>
                                        </p:attrNameLst>
                                      </p:cBhvr>
                                      <p:to>
                                        <p:strVal val="visible"/>
                                      </p:to>
                                    </p:set>
                                    <p:animEffect transition="in" filter="fade">
                                      <p:cBhvr>
                                        <p:cTn id="10" dur="1000"/>
                                        <p:tgtEl>
                                          <p:spTgt spid="3277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773">
                                            <p:txEl>
                                              <p:pRg st="3" end="3"/>
                                            </p:txEl>
                                          </p:spTgt>
                                        </p:tgtEl>
                                        <p:attrNameLst>
                                          <p:attrName>style.visibility</p:attrName>
                                        </p:attrNameLst>
                                      </p:cBhvr>
                                      <p:to>
                                        <p:strVal val="visible"/>
                                      </p:to>
                                    </p:set>
                                    <p:animEffect transition="in" filter="fade">
                                      <p:cBhvr>
                                        <p:cTn id="15" dur="1000"/>
                                        <p:tgtEl>
                                          <p:spTgt spid="3277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2773">
                                            <p:txEl>
                                              <p:pRg st="4" end="4"/>
                                            </p:txEl>
                                          </p:spTgt>
                                        </p:tgtEl>
                                        <p:attrNameLst>
                                          <p:attrName>style.visibility</p:attrName>
                                        </p:attrNameLst>
                                      </p:cBhvr>
                                      <p:to>
                                        <p:strVal val="visible"/>
                                      </p:to>
                                    </p:set>
                                    <p:animEffect transition="in" filter="fade">
                                      <p:cBhvr>
                                        <p:cTn id="18" dur="1000"/>
                                        <p:tgtEl>
                                          <p:spTgt spid="3277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2773">
                                            <p:txEl>
                                              <p:pRg st="5" end="5"/>
                                            </p:txEl>
                                          </p:spTgt>
                                        </p:tgtEl>
                                        <p:attrNameLst>
                                          <p:attrName>style.visibility</p:attrName>
                                        </p:attrNameLst>
                                      </p:cBhvr>
                                      <p:to>
                                        <p:strVal val="visible"/>
                                      </p:to>
                                    </p:set>
                                    <p:animEffect transition="in" filter="fade">
                                      <p:cBhvr>
                                        <p:cTn id="21" dur="1000"/>
                                        <p:tgtEl>
                                          <p:spTgt spid="3277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2773">
                                            <p:txEl>
                                              <p:pRg st="6" end="6"/>
                                            </p:txEl>
                                          </p:spTgt>
                                        </p:tgtEl>
                                        <p:attrNameLst>
                                          <p:attrName>style.visibility</p:attrName>
                                        </p:attrNameLst>
                                      </p:cBhvr>
                                      <p:to>
                                        <p:strVal val="visible"/>
                                      </p:to>
                                    </p:set>
                                    <p:animEffect transition="in" filter="fade">
                                      <p:cBhvr>
                                        <p:cTn id="24" dur="1000"/>
                                        <p:tgtEl>
                                          <p:spTgt spid="3277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4">
                                            <p:txEl>
                                              <p:pRg st="1" end="1"/>
                                            </p:txEl>
                                          </p:spTgt>
                                        </p:tgtEl>
                                        <p:attrNameLst>
                                          <p:attrName>style.visibility</p:attrName>
                                        </p:attrNameLst>
                                      </p:cBhvr>
                                      <p:to>
                                        <p:strVal val="visible"/>
                                      </p:to>
                                    </p:set>
                                    <p:animEffect transition="in" filter="fade">
                                      <p:cBhvr>
                                        <p:cTn id="29" dur="1000"/>
                                        <p:tgtEl>
                                          <p:spTgt spid="32774">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2774">
                                            <p:txEl>
                                              <p:pRg st="2" end="2"/>
                                            </p:txEl>
                                          </p:spTgt>
                                        </p:tgtEl>
                                        <p:attrNameLst>
                                          <p:attrName>style.visibility</p:attrName>
                                        </p:attrNameLst>
                                      </p:cBhvr>
                                      <p:to>
                                        <p:strVal val="visible"/>
                                      </p:to>
                                    </p:set>
                                    <p:animEffect transition="in" filter="fade">
                                      <p:cBhvr>
                                        <p:cTn id="32" dur="1000"/>
                                        <p:tgtEl>
                                          <p:spTgt spid="3277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2774">
                                            <p:txEl>
                                              <p:pRg st="3" end="3"/>
                                            </p:txEl>
                                          </p:spTgt>
                                        </p:tgtEl>
                                        <p:attrNameLst>
                                          <p:attrName>style.visibility</p:attrName>
                                        </p:attrNameLst>
                                      </p:cBhvr>
                                      <p:to>
                                        <p:strVal val="visible"/>
                                      </p:to>
                                    </p:set>
                                    <p:animEffect transition="in" filter="fade">
                                      <p:cBhvr>
                                        <p:cTn id="35" dur="1000"/>
                                        <p:tgtEl>
                                          <p:spTgt spid="32774">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2774">
                                            <p:txEl>
                                              <p:pRg st="4" end="4"/>
                                            </p:txEl>
                                          </p:spTgt>
                                        </p:tgtEl>
                                        <p:attrNameLst>
                                          <p:attrName>style.visibility</p:attrName>
                                        </p:attrNameLst>
                                      </p:cBhvr>
                                      <p:to>
                                        <p:strVal val="visible"/>
                                      </p:to>
                                    </p:set>
                                    <p:animEffect transition="in" filter="fade">
                                      <p:cBhvr>
                                        <p:cTn id="38" dur="1000"/>
                                        <p:tgtEl>
                                          <p:spTgt spid="32774">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2774">
                                            <p:txEl>
                                              <p:pRg st="5" end="5"/>
                                            </p:txEl>
                                          </p:spTgt>
                                        </p:tgtEl>
                                        <p:attrNameLst>
                                          <p:attrName>style.visibility</p:attrName>
                                        </p:attrNameLst>
                                      </p:cBhvr>
                                      <p:to>
                                        <p:strVal val="visible"/>
                                      </p:to>
                                    </p:set>
                                    <p:animEffect transition="in" filter="fade">
                                      <p:cBhvr>
                                        <p:cTn id="41" dur="1000"/>
                                        <p:tgtEl>
                                          <p:spTgt spid="327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WINDOWS\DESKTOP\ditch_la aqueduct.jpg"/>
          <p:cNvPicPr>
            <a:picLocks noChangeAspect="1" noChangeArrowheads="1"/>
          </p:cNvPicPr>
          <p:nvPr/>
        </p:nvPicPr>
        <p:blipFill>
          <a:blip r:embed="rId2" cstate="print"/>
          <a:srcRect/>
          <a:stretch>
            <a:fillRect/>
          </a:stretch>
        </p:blipFill>
        <p:spPr bwMode="auto">
          <a:xfrm>
            <a:off x="4495800" y="3886200"/>
            <a:ext cx="3784388" cy="2740025"/>
          </a:xfrm>
          <a:prstGeom prst="rect">
            <a:avLst/>
          </a:prstGeom>
          <a:noFill/>
          <a:ln w="9525">
            <a:noFill/>
            <a:miter lim="800000"/>
            <a:headEnd/>
            <a:tailEnd/>
          </a:ln>
        </p:spPr>
      </p:pic>
      <p:sp>
        <p:nvSpPr>
          <p:cNvPr id="2" name="Title 1"/>
          <p:cNvSpPr>
            <a:spLocks noGrp="1"/>
          </p:cNvSpPr>
          <p:nvPr>
            <p:ph type="title"/>
          </p:nvPr>
        </p:nvSpPr>
        <p:spPr>
          <a:xfrm>
            <a:off x="152400" y="304800"/>
            <a:ext cx="9144000" cy="664797"/>
          </a:xfrm>
        </p:spPr>
        <p:txBody>
          <a:bodyPr/>
          <a:lstStyle/>
          <a:p>
            <a:pPr>
              <a:defRPr/>
            </a:pPr>
            <a:r>
              <a:rPr lang="en-US" dirty="0" smtClean="0"/>
              <a:t>Transferring Water</a:t>
            </a:r>
            <a:endParaRPr lang="en-US" b="1" dirty="0">
              <a:solidFill>
                <a:srgbClr val="FF0000"/>
              </a:solidFill>
              <a:effectLst>
                <a:outerShdw blurRad="38100" dist="38100" dir="2700000" algn="tl">
                  <a:srgbClr val="000000">
                    <a:alpha val="43137"/>
                  </a:srgbClr>
                </a:outerShdw>
              </a:effectLst>
              <a:latin typeface="+mn-lt"/>
            </a:endParaRPr>
          </a:p>
        </p:txBody>
      </p:sp>
      <p:sp>
        <p:nvSpPr>
          <p:cNvPr id="33795" name="Content Placeholder 2"/>
          <p:cNvSpPr>
            <a:spLocks noGrp="1"/>
          </p:cNvSpPr>
          <p:nvPr>
            <p:ph idx="1"/>
          </p:nvPr>
        </p:nvSpPr>
        <p:spPr>
          <a:xfrm>
            <a:off x="152400" y="1447800"/>
            <a:ext cx="5410200" cy="2733056"/>
          </a:xfrm>
        </p:spPr>
        <p:txBody>
          <a:bodyPr/>
          <a:lstStyle/>
          <a:p>
            <a:r>
              <a:rPr lang="en-US" b="1" dirty="0" smtClean="0"/>
              <a:t>Moving water from water-rich areas to water-poor </a:t>
            </a:r>
            <a:r>
              <a:rPr lang="en-US" dirty="0" smtClean="0"/>
              <a:t>through tunnels, aqueducts, and underground pipe can be helpful and harmful. </a:t>
            </a:r>
          </a:p>
          <a:p>
            <a:pPr lvl="1"/>
            <a:r>
              <a:rPr lang="en-US" dirty="0" smtClean="0"/>
              <a:t>Movement of water from Northern California to arid regions of Southern California</a:t>
            </a:r>
          </a:p>
          <a:p>
            <a:endParaRPr lang="en-US" dirty="0" smtClean="0"/>
          </a:p>
        </p:txBody>
      </p:sp>
      <p:pic>
        <p:nvPicPr>
          <p:cNvPr id="5" name="Picture 3" descr="C:\WINDOWS\DESKTOP\pipela aqueduct.jpg"/>
          <p:cNvPicPr>
            <a:picLocks noChangeAspect="1" noChangeArrowheads="1"/>
          </p:cNvPicPr>
          <p:nvPr/>
        </p:nvPicPr>
        <p:blipFill>
          <a:blip r:embed="rId3" cstate="print"/>
          <a:srcRect/>
          <a:stretch>
            <a:fillRect/>
          </a:stretch>
        </p:blipFill>
        <p:spPr bwMode="auto">
          <a:xfrm>
            <a:off x="6400800" y="609600"/>
            <a:ext cx="2325565" cy="3505200"/>
          </a:xfrm>
          <a:prstGeom prst="rect">
            <a:avLst/>
          </a:prstGeom>
          <a:noFill/>
          <a:ln w="9525">
            <a:noFill/>
            <a:miter lim="800000"/>
            <a:headEnd/>
            <a:tailEnd/>
          </a:ln>
        </p:spPr>
      </p:pic>
    </p:spTree>
    <p:extLst>
      <p:ext uri="{BB962C8B-B14F-4D97-AF65-F5344CB8AC3E}">
        <p14:creationId xmlns:p14="http://schemas.microsoft.com/office/powerpoint/2010/main" val="17778000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WINDOWS\DESKTOP\APES Powerpoint\b010.gif"/>
          <p:cNvPicPr>
            <a:picLocks noChangeAspect="1" noChangeArrowheads="1"/>
          </p:cNvPicPr>
          <p:nvPr/>
        </p:nvPicPr>
        <p:blipFill>
          <a:blip r:embed="rId2" cstate="print"/>
          <a:srcRect/>
          <a:stretch>
            <a:fillRect/>
          </a:stretch>
        </p:blipFill>
        <p:spPr bwMode="auto">
          <a:xfrm>
            <a:off x="3505200" y="-762000"/>
            <a:ext cx="5762625" cy="7543800"/>
          </a:xfrm>
          <a:prstGeom prst="rect">
            <a:avLst/>
          </a:prstGeom>
          <a:noFill/>
          <a:ln w="9525">
            <a:noFill/>
            <a:miter lim="800000"/>
            <a:headEnd/>
            <a:tailEnd/>
          </a:ln>
        </p:spPr>
      </p:pic>
      <p:sp>
        <p:nvSpPr>
          <p:cNvPr id="43011" name="Rectangle 3"/>
          <p:cNvSpPr>
            <a:spLocks noGrp="1" noChangeArrowheads="1"/>
          </p:cNvSpPr>
          <p:nvPr>
            <p:ph type="title"/>
          </p:nvPr>
        </p:nvSpPr>
        <p:spPr>
          <a:xfrm>
            <a:off x="304800" y="304800"/>
            <a:ext cx="3200400" cy="5429179"/>
          </a:xfrm>
        </p:spPr>
        <p:txBody>
          <a:bodyPr/>
          <a:lstStyle/>
          <a:p>
            <a:pPr algn="l" eaLnBrk="1" hangingPunct="1"/>
            <a:r>
              <a:rPr lang="en-US" sz="2800" dirty="0" smtClean="0">
                <a:solidFill>
                  <a:schemeClr val="tx1"/>
                </a:solidFill>
                <a:effectLst/>
                <a:latin typeface="+mn-lt"/>
              </a:rPr>
              <a:t>Most of the land in Nevada and southern California is desert </a:t>
            </a:r>
            <a:r>
              <a:rPr lang="en-US" sz="2800" dirty="0" err="1" smtClean="0">
                <a:solidFill>
                  <a:schemeClr val="tx1"/>
                </a:solidFill>
                <a:effectLst/>
                <a:latin typeface="+mn-lt"/>
              </a:rPr>
              <a:t>shrubland</a:t>
            </a:r>
            <a:r>
              <a:rPr lang="en-US" sz="2800" dirty="0" smtClean="0">
                <a:solidFill>
                  <a:schemeClr val="tx1"/>
                </a:solidFill>
                <a:effectLst/>
                <a:latin typeface="+mn-lt"/>
              </a:rPr>
              <a:t>, because these areas receive little precipitation.  </a:t>
            </a:r>
            <a:br>
              <a:rPr lang="en-US" sz="2800" dirty="0" smtClean="0">
                <a:solidFill>
                  <a:schemeClr val="tx1"/>
                </a:solidFill>
                <a:effectLst/>
                <a:latin typeface="+mn-lt"/>
              </a:rPr>
            </a:br>
            <a:r>
              <a:rPr lang="en-US" sz="2800" dirty="0" smtClean="0">
                <a:solidFill>
                  <a:schemeClr val="tx1"/>
                </a:solidFill>
                <a:effectLst/>
                <a:latin typeface="+mn-lt"/>
              </a:rPr>
              <a:t/>
            </a:r>
            <a:br>
              <a:rPr lang="en-US" sz="2800" dirty="0" smtClean="0">
                <a:solidFill>
                  <a:schemeClr val="tx1"/>
                </a:solidFill>
                <a:effectLst/>
                <a:latin typeface="+mn-lt"/>
              </a:rPr>
            </a:br>
            <a:r>
              <a:rPr lang="en-US" sz="2800" dirty="0" smtClean="0">
                <a:solidFill>
                  <a:schemeClr val="tx1"/>
                </a:solidFill>
                <a:effectLst/>
                <a:latin typeface="+mn-lt"/>
              </a:rPr>
              <a:t>By contrast, wetter areas of central and northern California are forested where mountainous and developed as farmland and urban areas where flatter</a:t>
            </a:r>
          </a:p>
        </p:txBody>
      </p:sp>
    </p:spTree>
    <p:extLst>
      <p:ext uri="{BB962C8B-B14F-4D97-AF65-F5344CB8AC3E}">
        <p14:creationId xmlns:p14="http://schemas.microsoft.com/office/powerpoint/2010/main" val="151536439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WINDOWS\DESKTOP\Local_Projects_MapR3.jpg"/>
          <p:cNvPicPr>
            <a:picLocks noChangeAspect="1" noChangeArrowheads="1"/>
          </p:cNvPicPr>
          <p:nvPr/>
        </p:nvPicPr>
        <p:blipFill>
          <a:blip r:embed="rId2" cstate="print"/>
          <a:srcRect t="35310"/>
          <a:stretch>
            <a:fillRect/>
          </a:stretch>
        </p:blipFill>
        <p:spPr bwMode="auto">
          <a:xfrm>
            <a:off x="0" y="-23813"/>
            <a:ext cx="9144000" cy="6881813"/>
          </a:xfrm>
          <a:prstGeom prst="rect">
            <a:avLst/>
          </a:prstGeom>
          <a:noFill/>
          <a:ln w="9525">
            <a:noFill/>
            <a:miter lim="800000"/>
            <a:headEnd/>
            <a:tailEnd/>
          </a:ln>
        </p:spPr>
      </p:pic>
      <p:sp>
        <p:nvSpPr>
          <p:cNvPr id="49155" name="Text Box 3"/>
          <p:cNvSpPr txBox="1">
            <a:spLocks noChangeArrowheads="1"/>
          </p:cNvSpPr>
          <p:nvPr/>
        </p:nvSpPr>
        <p:spPr bwMode="auto">
          <a:xfrm>
            <a:off x="5334000" y="228600"/>
            <a:ext cx="3810000" cy="457200"/>
          </a:xfrm>
          <a:prstGeom prst="rect">
            <a:avLst/>
          </a:prstGeom>
          <a:noFill/>
          <a:ln w="9525">
            <a:noFill/>
            <a:miter lim="800000"/>
            <a:headEnd/>
            <a:tailEnd/>
          </a:ln>
        </p:spPr>
        <p:txBody>
          <a:bodyPr>
            <a:spAutoFit/>
          </a:bodyPr>
          <a:lstStyle/>
          <a:p>
            <a:pPr eaLnBrk="0" hangingPunct="0">
              <a:spcBef>
                <a:spcPct val="50000"/>
              </a:spcBef>
            </a:pPr>
            <a:r>
              <a:rPr lang="en-US">
                <a:solidFill>
                  <a:srgbClr val="FFFFFF"/>
                </a:solidFill>
                <a:latin typeface="Tahoma" pitchFamily="34" charset="0"/>
              </a:rPr>
              <a:t>LA Aqueduct is </a:t>
            </a:r>
          </a:p>
        </p:txBody>
      </p:sp>
    </p:spTree>
    <p:extLst>
      <p:ext uri="{BB962C8B-B14F-4D97-AF65-F5344CB8AC3E}">
        <p14:creationId xmlns:p14="http://schemas.microsoft.com/office/powerpoint/2010/main" val="23819780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152400"/>
            <a:ext cx="3505200" cy="664797"/>
          </a:xfrm>
        </p:spPr>
        <p:txBody>
          <a:bodyPr/>
          <a:lstStyle/>
          <a:p>
            <a:pPr>
              <a:defRPr/>
            </a:pPr>
            <a:r>
              <a:rPr lang="en-US" dirty="0"/>
              <a:t>Mono </a:t>
            </a:r>
            <a:r>
              <a:rPr lang="en-US" dirty="0" smtClean="0"/>
              <a:t>Lake</a:t>
            </a:r>
            <a:endParaRPr lang="en-US" dirty="0" smtClean="0">
              <a:solidFill>
                <a:srgbClr val="F4EE00"/>
              </a:solidFill>
              <a:effectLst>
                <a:outerShdw blurRad="38100" dist="38100" dir="2700000" algn="tl">
                  <a:srgbClr val="000000"/>
                </a:outerShdw>
              </a:effectLst>
            </a:endParaRPr>
          </a:p>
        </p:txBody>
      </p:sp>
      <p:sp>
        <p:nvSpPr>
          <p:cNvPr id="60419" name="Rectangle 3"/>
          <p:cNvSpPr>
            <a:spLocks noGrp="1" noChangeArrowheads="1"/>
          </p:cNvSpPr>
          <p:nvPr>
            <p:ph type="body" idx="1"/>
          </p:nvPr>
        </p:nvSpPr>
        <p:spPr>
          <a:xfrm>
            <a:off x="3581400" y="381000"/>
            <a:ext cx="5029200" cy="3139321"/>
          </a:xfrm>
        </p:spPr>
        <p:txBody>
          <a:bodyPr/>
          <a:lstStyle/>
          <a:p>
            <a:pPr eaLnBrk="1" hangingPunct="1"/>
            <a:r>
              <a:rPr lang="en-US" sz="2400" dirty="0" smtClean="0"/>
              <a:t>In 1941, L.A. DWP started diverting Mono Basin streams to add to L.A. Aqueduct</a:t>
            </a:r>
          </a:p>
          <a:p>
            <a:pPr eaLnBrk="1" hangingPunct="1"/>
            <a:r>
              <a:rPr lang="en-US" sz="2400" dirty="0" smtClean="0"/>
              <a:t>Mono Lake’s volume halved while salinity doubled. The simple ecosystem began to fail and threatened migrating birds and nesting gulls.</a:t>
            </a:r>
          </a:p>
          <a:p>
            <a:pPr eaLnBrk="1" hangingPunct="1"/>
            <a:r>
              <a:rPr lang="en-US" sz="2400" dirty="0" smtClean="0"/>
              <a:t>The state and courts now mandate raising the level of the lake 17 feet. It will take about 20 years.</a:t>
            </a:r>
          </a:p>
        </p:txBody>
      </p:sp>
      <p:pic>
        <p:nvPicPr>
          <p:cNvPr id="5" name="Picture 4" descr="img4906p15a.jpg"/>
          <p:cNvPicPr>
            <a:picLocks noChangeAspect="1"/>
          </p:cNvPicPr>
          <p:nvPr/>
        </p:nvPicPr>
        <p:blipFill>
          <a:blip r:embed="rId2" cstate="print"/>
          <a:stretch>
            <a:fillRect/>
          </a:stretch>
        </p:blipFill>
        <p:spPr>
          <a:xfrm>
            <a:off x="304800" y="1295400"/>
            <a:ext cx="3048000" cy="2084832"/>
          </a:xfrm>
          <a:prstGeom prst="rect">
            <a:avLst/>
          </a:prstGeom>
        </p:spPr>
      </p:pic>
      <p:pic>
        <p:nvPicPr>
          <p:cNvPr id="6" name="Picture 5" descr="img4906p15b.jpg"/>
          <p:cNvPicPr>
            <a:picLocks noChangeAspect="1"/>
          </p:cNvPicPr>
          <p:nvPr/>
        </p:nvPicPr>
        <p:blipFill>
          <a:blip r:embed="rId3" cstate="print"/>
          <a:stretch>
            <a:fillRect/>
          </a:stretch>
        </p:blipFill>
        <p:spPr>
          <a:xfrm>
            <a:off x="304800" y="3733800"/>
            <a:ext cx="3048000" cy="2346960"/>
          </a:xfrm>
          <a:prstGeom prst="rect">
            <a:avLst/>
          </a:prstGeom>
        </p:spPr>
      </p:pic>
      <p:pic>
        <p:nvPicPr>
          <p:cNvPr id="7" name="Picture 6" descr="mono-lake.jpg"/>
          <p:cNvPicPr>
            <a:picLocks noChangeAspect="1"/>
          </p:cNvPicPr>
          <p:nvPr/>
        </p:nvPicPr>
        <p:blipFill>
          <a:blip r:embed="rId4" cstate="print"/>
          <a:stretch>
            <a:fillRect/>
          </a:stretch>
        </p:blipFill>
        <p:spPr>
          <a:xfrm>
            <a:off x="4572000" y="4419600"/>
            <a:ext cx="3505200" cy="2190750"/>
          </a:xfrm>
          <a:prstGeom prst="rect">
            <a:avLst/>
          </a:prstGeom>
        </p:spPr>
      </p:pic>
    </p:spTree>
    <p:extLst>
      <p:ext uri="{BB962C8B-B14F-4D97-AF65-F5344CB8AC3E}">
        <p14:creationId xmlns:p14="http://schemas.microsoft.com/office/powerpoint/2010/main" val="305948437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rushed metal and curves - Teal Segoe">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8</TotalTime>
  <Words>616</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Tahoma</vt:lpstr>
      <vt:lpstr>Wingdings</vt:lpstr>
      <vt:lpstr>1_Brushed metal and curves - Teal Segoe</vt:lpstr>
      <vt:lpstr>Unit 4.4: Water Resources</vt:lpstr>
      <vt:lpstr>Building Dams</vt:lpstr>
      <vt:lpstr>Building Dams</vt:lpstr>
      <vt:lpstr>Colorado River Basin</vt:lpstr>
      <vt:lpstr>China’s Three Gorges Dam</vt:lpstr>
      <vt:lpstr>Transferring Water</vt:lpstr>
      <vt:lpstr>Most of the land in Nevada and southern California is desert shrubland, because these areas receive little precipitation.    By contrast, wetter areas of central and northern California are forested where mountainous and developed as farmland and urban areas where flatter</vt:lpstr>
      <vt:lpstr>PowerPoint Presentation</vt:lpstr>
      <vt:lpstr>Mono Lake</vt:lpstr>
      <vt:lpstr>Colorado River Aqueduct</vt:lpstr>
      <vt:lpstr>Aral Sea Disaster</vt:lpstr>
      <vt:lpstr>Aral Sea (video)</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Freshwater Aquatic Life Zones</dc:title>
  <dc:creator>wedwards2</dc:creator>
  <cp:lastModifiedBy>wedwards2</cp:lastModifiedBy>
  <cp:revision>3</cp:revision>
  <dcterms:created xsi:type="dcterms:W3CDTF">2015-03-10T16:28:54Z</dcterms:created>
  <dcterms:modified xsi:type="dcterms:W3CDTF">2016-03-08T12:24:41Z</dcterms:modified>
</cp:coreProperties>
</file>