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8"/>
  </p:notesMasterIdLst>
  <p:sldIdLst>
    <p:sldId id="285" r:id="rId4"/>
    <p:sldId id="262" r:id="rId5"/>
    <p:sldId id="286" r:id="rId6"/>
    <p:sldId id="263" r:id="rId7"/>
    <p:sldId id="264" r:id="rId8"/>
    <p:sldId id="265" r:id="rId9"/>
    <p:sldId id="267" r:id="rId10"/>
    <p:sldId id="292" r:id="rId11"/>
    <p:sldId id="273" r:id="rId12"/>
    <p:sldId id="266" r:id="rId13"/>
    <p:sldId id="287" r:id="rId14"/>
    <p:sldId id="282" r:id="rId15"/>
    <p:sldId id="283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65319-82BB-4CF4-803C-149B03A6946A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647CF-F75D-4D1F-A58E-4D703C8650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6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lang="en-US" sz="4800" b="0" cap="none" spc="-150" dirty="0">
                <a:ln w="3175">
                  <a:solidFill>
                    <a:schemeClr val="bg2">
                      <a:lumMod val="75000"/>
                      <a:lumOff val="25000"/>
                      <a:alpha val="75000"/>
                    </a:schemeClr>
                  </a:solidFill>
                </a:ln>
                <a:gradFill flip="none" rotWithShape="1">
                  <a:gsLst>
                    <a:gs pos="0">
                      <a:schemeClr val="tx1"/>
                    </a:gs>
                    <a:gs pos="61000">
                      <a:schemeClr val="accent2">
                        <a:lumMod val="20000"/>
                        <a:lumOff val="80000"/>
                      </a:schemeClr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  <a:effectLst>
                  <a:outerShdw blurRad="114300" dir="2700000" algn="tl" rotWithShape="0">
                    <a:prstClr val="black">
                      <a:alpha val="51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lvl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-01055_Template_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-955675" y="1905000"/>
            <a:ext cx="10099675" cy="2281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kern="1200" spc="-770" dirty="0" smtClean="0">
                <a:ln w="11430">
                  <a:solidFill>
                    <a:schemeClr val="bg2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7000">
                      <a:schemeClr val="tx1"/>
                    </a:gs>
                    <a:gs pos="85000">
                      <a:srgbClr val="2D8499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-01055_Template_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-955675" y="1905000"/>
            <a:ext cx="10099675" cy="2281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12000" b="1" kern="1200" spc="-770" dirty="0" smtClean="0">
                <a:ln w="11430">
                  <a:solidFill>
                    <a:schemeClr val="bg2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7000">
                      <a:schemeClr val="tx1"/>
                    </a:gs>
                    <a:gs pos="85000">
                      <a:srgbClr val="2D8499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solidFill>
              <a:schemeClr val="bg2">
                <a:lumMod val="75000"/>
                <a:lumOff val="25000"/>
                <a:alpha val="75000"/>
              </a:schemeClr>
            </a:solidFill>
          </a:ln>
          <a:gradFill flip="none" rotWithShape="1">
            <a:gsLst>
              <a:gs pos="0">
                <a:schemeClr val="tx1"/>
              </a:gs>
              <a:gs pos="61000">
                <a:schemeClr val="accent2">
                  <a:lumMod val="20000"/>
                  <a:lumOff val="80000"/>
                </a:schemeClr>
              </a:gs>
              <a:gs pos="86000">
                <a:schemeClr val="tx1"/>
              </a:gs>
            </a:gsLst>
            <a:lin ang="5400000" scaled="0"/>
            <a:tileRect/>
          </a:gradFill>
          <a:effectLst>
            <a:outerShdw blurRad="114300" dir="2700000" algn="tl" rotWithShape="0">
              <a:prstClr val="black">
                <a:alpha val="51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solidFill>
              <a:schemeClr val="bg2">
                <a:lumMod val="75000"/>
                <a:lumOff val="25000"/>
                <a:alpha val="75000"/>
              </a:schemeClr>
            </a:solidFill>
          </a:ln>
          <a:gradFill flip="none" rotWithShape="1">
            <a:gsLst>
              <a:gs pos="0">
                <a:schemeClr val="tx1"/>
              </a:gs>
              <a:gs pos="61000">
                <a:schemeClr val="accent2">
                  <a:lumMod val="20000"/>
                  <a:lumOff val="80000"/>
                </a:schemeClr>
              </a:gs>
              <a:gs pos="86000">
                <a:schemeClr val="tx1"/>
              </a:gs>
            </a:gsLst>
            <a:lin ang="5400000" scaled="0"/>
            <a:tileRect/>
          </a:gradFill>
          <a:effectLst>
            <a:outerShdw blurRad="114300" dir="2700000" algn="tl" rotWithShape="0">
              <a:prstClr val="black">
                <a:alpha val="51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nroc.mpls.k12.mn.us/Environmental%20Science/course%20files/multimedia/lesson47/animations/4b_Area_Strip_Mining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R46vH1RLZ3A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rman-Rockwell-Mine-Americas-Coal-Portrait-of-a-Coal-Miner-1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576509"/>
            <a:ext cx="3898392" cy="5824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Subsurface Mining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6248400" cy="3083921"/>
          </a:xfrm>
        </p:spPr>
        <p:txBody>
          <a:bodyPr/>
          <a:lstStyle/>
          <a:p>
            <a:r>
              <a:rPr lang="en-US" dirty="0" smtClean="0"/>
              <a:t>Used to remove coal &amp; metal ores that are too deep to be extracted by surface mining</a:t>
            </a:r>
          </a:p>
          <a:p>
            <a:pPr lvl="1"/>
            <a:r>
              <a:rPr lang="en-US" dirty="0" smtClean="0"/>
              <a:t>Dig deep vertical shaft </a:t>
            </a:r>
          </a:p>
          <a:p>
            <a:pPr lvl="1"/>
            <a:r>
              <a:rPr lang="en-US" dirty="0" smtClean="0"/>
              <a:t>blast subsurface tunnels &amp; chamber to get to deposit </a:t>
            </a:r>
          </a:p>
          <a:p>
            <a:pPr lvl="1"/>
            <a:r>
              <a:rPr lang="en-US" dirty="0" smtClean="0"/>
              <a:t>use machinery to remove minerals &amp; transport to the surface</a:t>
            </a:r>
          </a:p>
        </p:txBody>
      </p:sp>
      <p:pic>
        <p:nvPicPr>
          <p:cNvPr id="4" name="Picture 3" descr="wpe98625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85800"/>
            <a:ext cx="2095500" cy="55731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Subsurface Mining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954655"/>
          </a:xfrm>
        </p:spPr>
        <p:txBody>
          <a:bodyPr/>
          <a:lstStyle/>
          <a:p>
            <a:r>
              <a:rPr lang="en-US" dirty="0" smtClean="0"/>
              <a:t>Disturbs less than 1/10 as much land as surface mining &amp; produces less waste material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Leaves much of the resource in the ground &amp; is more dangerous and expensive</a:t>
            </a:r>
          </a:p>
          <a:p>
            <a:endParaRPr lang="en-US" dirty="0"/>
          </a:p>
        </p:txBody>
      </p:sp>
      <p:pic>
        <p:nvPicPr>
          <p:cNvPr id="4" name="Picture 3" descr="CONSOL%20OCEAN%207%20MINE%20ENTRANCE.jpg"/>
          <p:cNvPicPr>
            <a:picLocks noChangeAspect="1"/>
          </p:cNvPicPr>
          <p:nvPr/>
        </p:nvPicPr>
        <p:blipFill>
          <a:blip r:embed="rId2" cstate="print"/>
          <a:srcRect b="6896"/>
          <a:stretch>
            <a:fillRect/>
          </a:stretch>
        </p:blipFill>
        <p:spPr>
          <a:xfrm>
            <a:off x="4876800" y="4038600"/>
            <a:ext cx="3835942" cy="2209800"/>
          </a:xfrm>
          <a:prstGeom prst="rect">
            <a:avLst/>
          </a:prstGeom>
        </p:spPr>
      </p:pic>
      <p:pic>
        <p:nvPicPr>
          <p:cNvPr id="5" name="Picture 4" descr="448_DSC02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86200"/>
            <a:ext cx="3987800" cy="26704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al_mining_pollution_in_Missouri_str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6800" y="304800"/>
            <a:ext cx="15748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Effects of Mining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518160"/>
          </a:xfrm>
        </p:spPr>
        <p:txBody>
          <a:bodyPr/>
          <a:lstStyle/>
          <a:p>
            <a:r>
              <a:rPr lang="en-US" dirty="0" smtClean="0"/>
              <a:t>Land Surface: </a:t>
            </a:r>
          </a:p>
          <a:p>
            <a:pPr marL="1031875" lvl="1" indent="-514350">
              <a:buFont typeface="+mj-lt"/>
              <a:buAutoNum type="arabicPeriod"/>
            </a:pPr>
            <a:r>
              <a:rPr lang="en-US" dirty="0" smtClean="0"/>
              <a:t>scarring and disruption </a:t>
            </a:r>
          </a:p>
          <a:p>
            <a:pPr marL="1031875" lvl="1" indent="-514350">
              <a:buFont typeface="+mj-lt"/>
              <a:buAutoNum type="arabicPeriod"/>
            </a:pPr>
            <a:r>
              <a:rPr lang="en-US" dirty="0" smtClean="0"/>
              <a:t>fires in coal mines </a:t>
            </a:r>
          </a:p>
          <a:p>
            <a:pPr marL="1031875" lvl="1" indent="-514350">
              <a:buFont typeface="+mj-lt"/>
              <a:buAutoNum type="arabicPeriod"/>
            </a:pPr>
            <a:r>
              <a:rPr lang="en-US" dirty="0" smtClean="0"/>
              <a:t>land subsidence causing houses to tilt, cracked sewer lines, broken gas mains and disrupted groundwater systems </a:t>
            </a:r>
          </a:p>
          <a:p>
            <a:pPr marL="1031875" lvl="1" indent="-514350">
              <a:buFont typeface="+mj-lt"/>
              <a:buAutoNum type="arabicPeriod"/>
            </a:pPr>
            <a:r>
              <a:rPr lang="en-US" dirty="0" smtClean="0"/>
              <a:t>erosion of spoil heaps and tailings by water and wind </a:t>
            </a:r>
          </a:p>
          <a:p>
            <a:pPr marL="1031875" lvl="1" indent="-514350">
              <a:buFont typeface="+mj-lt"/>
              <a:buAutoNum type="arabicPeriod"/>
            </a:pPr>
            <a:r>
              <a:rPr lang="en-US" dirty="0" smtClean="0"/>
              <a:t>air and water pollution </a:t>
            </a:r>
          </a:p>
          <a:p>
            <a:endParaRPr lang="en-US" dirty="0"/>
          </a:p>
        </p:txBody>
      </p:sp>
      <p:pic>
        <p:nvPicPr>
          <p:cNvPr id="6" name="Picture 5" descr="F15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648200"/>
            <a:ext cx="2984500" cy="19697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br%C3%A1s%20smelting_0.jpg"/>
          <p:cNvPicPr>
            <a:picLocks noChangeAspect="1"/>
          </p:cNvPicPr>
          <p:nvPr/>
        </p:nvPicPr>
        <p:blipFill>
          <a:blip r:embed="rId2" cstate="print"/>
          <a:srcRect l="15789" r="21053"/>
          <a:stretch>
            <a:fillRect/>
          </a:stretch>
        </p:blipFill>
        <p:spPr>
          <a:xfrm>
            <a:off x="7162800" y="1828800"/>
            <a:ext cx="1828800" cy="1896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Effects of Mining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336846"/>
          </a:xfrm>
        </p:spPr>
        <p:txBody>
          <a:bodyPr/>
          <a:lstStyle/>
          <a:p>
            <a:r>
              <a:rPr lang="en-US" sz="2800" dirty="0" smtClean="0"/>
              <a:t>Rainwater seeping through a mine or mine waste can carry sulfuric acid to nearby streams 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Smelting</a:t>
            </a:r>
            <a:r>
              <a:rPr lang="en-US" sz="2800" dirty="0" smtClean="0"/>
              <a:t>—used to separate metals from other elements in the ore mineral</a:t>
            </a:r>
          </a:p>
          <a:p>
            <a:pPr lvl="1"/>
            <a:r>
              <a:rPr lang="en-US" dirty="0" smtClean="0"/>
              <a:t>Emit enormous quantities of air pollutants</a:t>
            </a:r>
          </a:p>
          <a:p>
            <a:pPr lvl="2"/>
            <a:r>
              <a:rPr lang="en-US" dirty="0" smtClean="0"/>
              <a:t>SO</a:t>
            </a:r>
            <a:r>
              <a:rPr lang="en-US" baseline="30000" dirty="0" smtClean="0"/>
              <a:t>2</a:t>
            </a:r>
            <a:r>
              <a:rPr lang="en-US" dirty="0" smtClean="0"/>
              <a:t>, soot, tiny particles of arsenic, cadmium, lead and other heavy metals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Other mining wastes: radioactive uranium compounds, compounds of lead, mercury, arsenic and cadmium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 smtClean="0"/>
              <a:t>Substitutes for Scarce Nonrenewable Mineral Resources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8382000" cy="4635115"/>
          </a:xfrm>
        </p:spPr>
        <p:txBody>
          <a:bodyPr/>
          <a:lstStyle/>
          <a:p>
            <a:r>
              <a:rPr lang="en-US" dirty="0" smtClean="0"/>
              <a:t>Some substitutes are possible – e.g., we are currently using ceramics and plastics as replacements for metals </a:t>
            </a:r>
          </a:p>
          <a:p>
            <a:endParaRPr lang="en-US" dirty="0" smtClean="0"/>
          </a:p>
          <a:p>
            <a:r>
              <a:rPr lang="en-US" dirty="0" smtClean="0"/>
              <a:t>Substitutes may be found, but the search is costly and it takes time to phase in new materials and processes. </a:t>
            </a:r>
          </a:p>
          <a:p>
            <a:pPr lvl="1"/>
            <a:r>
              <a:rPr lang="en-US" dirty="0" smtClean="0"/>
              <a:t>Some substitutes are inferior</a:t>
            </a:r>
          </a:p>
          <a:p>
            <a:pPr lvl="1"/>
            <a:r>
              <a:rPr lang="en-US" dirty="0" smtClean="0"/>
              <a:t>Finding some substitutes may be very difficult or impossible</a:t>
            </a:r>
            <a:endParaRPr lang="en-US" dirty="0"/>
          </a:p>
        </p:txBody>
      </p:sp>
      <p:pic>
        <p:nvPicPr>
          <p:cNvPr id="4" name="Picture 3" descr="bearings_A_v5i2mc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2286000"/>
            <a:ext cx="1500130" cy="12451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Mining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459409"/>
          </a:xfrm>
        </p:spPr>
        <p:txBody>
          <a:bodyPr/>
          <a:lstStyle/>
          <a:p>
            <a:r>
              <a:rPr lang="en-US" dirty="0" smtClean="0"/>
              <a:t>Machines strip away overburden of soil &amp; rock &amp; usually discards it as waste material (spoil) </a:t>
            </a:r>
          </a:p>
          <a:p>
            <a:pPr lvl="1"/>
            <a:r>
              <a:rPr lang="en-US" dirty="0" smtClean="0"/>
              <a:t>Used to retrieve shallow mineral deposits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350px-Coal_mine_Wyom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3352800"/>
            <a:ext cx="3200400" cy="2130552"/>
          </a:xfrm>
          <a:prstGeom prst="rect">
            <a:avLst/>
          </a:prstGeom>
        </p:spPr>
      </p:pic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895600"/>
            <a:ext cx="4953000" cy="3714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Mining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29595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Open-pit mining</a:t>
            </a:r>
            <a:r>
              <a:rPr lang="en-US" dirty="0" smtClean="0"/>
              <a:t>—machines dig holes and remove ores such as iron &amp; copper and sand, gravel, &amp; </a:t>
            </a:r>
            <a:r>
              <a:rPr lang="en-US" dirty="0" smtClean="0"/>
              <a:t>stone</a:t>
            </a:r>
            <a:endParaRPr lang="en-US" dirty="0"/>
          </a:p>
        </p:txBody>
      </p:sp>
      <p:pic>
        <p:nvPicPr>
          <p:cNvPr id="4" name="Picture 3" descr="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276600"/>
            <a:ext cx="4724400" cy="3144679"/>
          </a:xfrm>
          <a:prstGeom prst="rect">
            <a:avLst/>
          </a:prstGeom>
        </p:spPr>
      </p:pic>
      <p:pic>
        <p:nvPicPr>
          <p:cNvPr id="5" name="Picture 4" descr="diamond_mine-3973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967958"/>
            <a:ext cx="2977896" cy="31280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Mining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96977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Dredging</a:t>
            </a:r>
            <a:r>
              <a:rPr lang="en-US" dirty="0" smtClean="0"/>
              <a:t>—chain buckets &amp; draglines scrape up underwater mineral deposits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j20060701_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712" y="2743200"/>
            <a:ext cx="3936892" cy="3048000"/>
          </a:xfrm>
          <a:prstGeom prst="rect">
            <a:avLst/>
          </a:prstGeom>
        </p:spPr>
      </p:pic>
      <p:pic>
        <p:nvPicPr>
          <p:cNvPr id="5" name="Picture 4" descr="pic_Cooljarl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336" y="2726944"/>
            <a:ext cx="3895240" cy="30642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Mining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896451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Area strip mining </a:t>
            </a:r>
            <a:r>
              <a:rPr lang="en-US" dirty="0" smtClean="0">
                <a:solidFill>
                  <a:srgbClr val="F151CF"/>
                </a:solidFill>
                <a:hlinkClick r:id="rId2"/>
              </a:rPr>
              <a:t>(animation)</a:t>
            </a:r>
            <a:endParaRPr lang="en-US" dirty="0" smtClean="0">
              <a:solidFill>
                <a:srgbClr val="F151CF"/>
              </a:solidFill>
            </a:endParaRPr>
          </a:p>
          <a:p>
            <a:pPr lvl="1"/>
            <a:r>
              <a:rPr lang="en-US" dirty="0" smtClean="0"/>
              <a:t>Overburden stripped away </a:t>
            </a:r>
          </a:p>
          <a:p>
            <a:pPr lvl="1"/>
            <a:r>
              <a:rPr lang="en-US" dirty="0" smtClean="0"/>
              <a:t>Mineral deposit removed by power shovel</a:t>
            </a:r>
          </a:p>
          <a:p>
            <a:pPr lvl="1"/>
            <a:r>
              <a:rPr lang="en-US" dirty="0" smtClean="0"/>
              <a:t>Trench filled with overburden</a:t>
            </a:r>
          </a:p>
          <a:p>
            <a:pPr lvl="1"/>
            <a:r>
              <a:rPr lang="en-US" dirty="0" smtClean="0"/>
              <a:t>Repeated adjacent to initial cut</a:t>
            </a:r>
          </a:p>
          <a:p>
            <a:pPr lvl="1"/>
            <a:r>
              <a:rPr lang="en-US" dirty="0" smtClean="0"/>
              <a:t>Used on fairly flat terrain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erial_strip_mines_land_use_r410x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343400"/>
            <a:ext cx="2566307" cy="2190750"/>
          </a:xfrm>
          <a:prstGeom prst="rect">
            <a:avLst/>
          </a:prstGeom>
        </p:spPr>
      </p:pic>
      <p:pic>
        <p:nvPicPr>
          <p:cNvPr id="5" name="Picture 4" descr="StripMinesX.jpg"/>
          <p:cNvPicPr>
            <a:picLocks noChangeAspect="1"/>
          </p:cNvPicPr>
          <p:nvPr/>
        </p:nvPicPr>
        <p:blipFill>
          <a:blip r:embed="rId4" cstate="print"/>
          <a:srcRect t="24259"/>
          <a:stretch>
            <a:fillRect/>
          </a:stretch>
        </p:blipFill>
        <p:spPr>
          <a:xfrm>
            <a:off x="4038600" y="4343400"/>
            <a:ext cx="4191000" cy="21412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Mining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367623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Contour strip mining</a:t>
            </a:r>
            <a:endParaRPr lang="en-US" dirty="0" smtClean="0"/>
          </a:p>
          <a:p>
            <a:pPr lvl="1"/>
            <a:r>
              <a:rPr lang="en-US" dirty="0" smtClean="0"/>
              <a:t>Terraces cut into hillside</a:t>
            </a:r>
          </a:p>
          <a:p>
            <a:pPr lvl="1"/>
            <a:r>
              <a:rPr lang="en-US" dirty="0" smtClean="0"/>
              <a:t>Overburden removed </a:t>
            </a:r>
          </a:p>
          <a:p>
            <a:pPr lvl="1"/>
            <a:r>
              <a:rPr lang="en-US" dirty="0" smtClean="0"/>
              <a:t>Power shovel extracts coal</a:t>
            </a:r>
          </a:p>
          <a:p>
            <a:pPr lvl="1"/>
            <a:r>
              <a:rPr lang="en-US" dirty="0" smtClean="0"/>
              <a:t>Overburden from new terrace is dumped into the one below</a:t>
            </a:r>
          </a:p>
          <a:p>
            <a:pPr lvl="1"/>
            <a:r>
              <a:rPr lang="en-US" dirty="0" smtClean="0"/>
              <a:t>Used on hilly or mountainous terrain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str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5286" y="685800"/>
            <a:ext cx="3080539" cy="2057400"/>
          </a:xfrm>
          <a:prstGeom prst="rect">
            <a:avLst/>
          </a:prstGeom>
        </p:spPr>
      </p:pic>
      <p:pic>
        <p:nvPicPr>
          <p:cNvPr id="6" name="Picture 5" descr="mtntop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800600"/>
            <a:ext cx="2781905" cy="1752600"/>
          </a:xfrm>
          <a:prstGeom prst="rect">
            <a:avLst/>
          </a:prstGeom>
        </p:spPr>
      </p:pic>
      <p:pic>
        <p:nvPicPr>
          <p:cNvPr id="7" name="Picture 6" descr="910894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724400"/>
            <a:ext cx="2335168" cy="1752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Mining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40681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Mountaintop Removal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Mountaintops are completely removed </a:t>
            </a:r>
          </a:p>
          <a:p>
            <a:pPr lvl="1"/>
            <a:r>
              <a:rPr lang="en-US" dirty="0" smtClean="0"/>
              <a:t>Debris is dumped into the valleys </a:t>
            </a:r>
          </a:p>
          <a:p>
            <a:pPr lvl="1"/>
            <a:r>
              <a:rPr lang="en-US" dirty="0" smtClean="0">
                <a:hlinkClick r:id="rId2"/>
              </a:rPr>
              <a:t>Video (5 min</a:t>
            </a:r>
            <a:r>
              <a:rPr lang="en-US" dirty="0" smtClean="0">
                <a:hlinkClick r:id="rId2"/>
              </a:rPr>
              <a:t>)</a:t>
            </a:r>
            <a:endParaRPr lang="en-US" dirty="0" smtClean="0"/>
          </a:p>
        </p:txBody>
      </p:sp>
      <p:pic>
        <p:nvPicPr>
          <p:cNvPr id="5" name="Picture 4" descr="mount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57200"/>
            <a:ext cx="2860361" cy="1905000"/>
          </a:xfrm>
          <a:prstGeom prst="rect">
            <a:avLst/>
          </a:prstGeom>
        </p:spPr>
      </p:pic>
      <p:pic>
        <p:nvPicPr>
          <p:cNvPr id="6" name="Picture 5" descr="appvoices_fig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3581400"/>
            <a:ext cx="2590800" cy="2806700"/>
          </a:xfrm>
          <a:prstGeom prst="rect">
            <a:avLst/>
          </a:prstGeom>
        </p:spPr>
      </p:pic>
      <p:pic>
        <p:nvPicPr>
          <p:cNvPr id="7" name="Picture 6" descr="appvoices_fig2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3581400"/>
            <a:ext cx="2617930" cy="28186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81000"/>
            <a:ext cx="3556000" cy="2667000"/>
          </a:xfrm>
          <a:prstGeom prst="rect">
            <a:avLst/>
          </a:prstGeom>
        </p:spPr>
      </p:pic>
      <p:pic>
        <p:nvPicPr>
          <p:cNvPr id="5" name="Picture 4" descr="Hobet-2005_06_07_sm.jpg"/>
          <p:cNvPicPr>
            <a:picLocks noChangeAspect="1"/>
          </p:cNvPicPr>
          <p:nvPr/>
        </p:nvPicPr>
        <p:blipFill>
          <a:blip r:embed="rId3" cstate="print"/>
          <a:srcRect r="16104"/>
          <a:stretch>
            <a:fillRect/>
          </a:stretch>
        </p:blipFill>
        <p:spPr>
          <a:xfrm>
            <a:off x="914400" y="3581400"/>
            <a:ext cx="3522004" cy="2590800"/>
          </a:xfrm>
          <a:prstGeom prst="rect">
            <a:avLst/>
          </a:prstGeom>
        </p:spPr>
      </p:pic>
      <p:pic>
        <p:nvPicPr>
          <p:cNvPr id="6" name="Picture 5" descr="Hobet-2006-10-21_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3581400"/>
            <a:ext cx="3352800" cy="2516197"/>
          </a:xfrm>
          <a:prstGeom prst="rect">
            <a:avLst/>
          </a:prstGeom>
        </p:spPr>
      </p:pic>
      <p:pic>
        <p:nvPicPr>
          <p:cNvPr id="7" name="Picture 6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81000"/>
            <a:ext cx="3505200" cy="2628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Mining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33910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Restoration</a:t>
            </a:r>
          </a:p>
          <a:p>
            <a:pPr lvl="1"/>
            <a:r>
              <a:rPr lang="en-US" dirty="0" smtClean="0"/>
              <a:t>Difficult and usually incomplete</a:t>
            </a:r>
          </a:p>
          <a:p>
            <a:pPr lvl="1"/>
            <a:r>
              <a:rPr lang="en-US" dirty="0" smtClean="0"/>
              <a:t>Most surface mining is in arid/semiarid regions</a:t>
            </a:r>
          </a:p>
          <a:p>
            <a:pPr lvl="2"/>
            <a:r>
              <a:rPr lang="en-US" dirty="0" smtClean="0"/>
              <a:t>Damage to these biomes is almost always permanent</a:t>
            </a:r>
          </a:p>
        </p:txBody>
      </p:sp>
      <p:pic>
        <p:nvPicPr>
          <p:cNvPr id="4" name="Picture 3" descr="summitvillem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81000"/>
            <a:ext cx="2438400" cy="2450592"/>
          </a:xfrm>
          <a:prstGeom prst="rect">
            <a:avLst/>
          </a:prstGeom>
        </p:spPr>
      </p:pic>
      <p:pic>
        <p:nvPicPr>
          <p:cNvPr id="5" name="Picture 4" descr="05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4114800"/>
            <a:ext cx="3986960" cy="24121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Metallic_Purple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ACFE1E-8DE6-4F77-ACD4-A3C24F67FF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1_Metallic_Purple_Template_Segoe</Template>
  <TotalTime>1280</TotalTime>
  <Words>409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Wingdings</vt:lpstr>
      <vt:lpstr>1_Metallic_Purple_Template_Segoe</vt:lpstr>
      <vt:lpstr>White with Courier font for code slides</vt:lpstr>
      <vt:lpstr>Mining</vt:lpstr>
      <vt:lpstr>Surface Mining</vt:lpstr>
      <vt:lpstr>Surface Mining</vt:lpstr>
      <vt:lpstr>Surface Mining</vt:lpstr>
      <vt:lpstr>Surface Mining</vt:lpstr>
      <vt:lpstr>Surface Mining</vt:lpstr>
      <vt:lpstr>Surface Mining</vt:lpstr>
      <vt:lpstr>PowerPoint Presentation</vt:lpstr>
      <vt:lpstr>Surface Mining</vt:lpstr>
      <vt:lpstr>Subsurface Mining</vt:lpstr>
      <vt:lpstr>Subsurface Mining</vt:lpstr>
      <vt:lpstr>Environmental Effects of Mining</vt:lpstr>
      <vt:lpstr>Environmental Effects of Mining</vt:lpstr>
      <vt:lpstr>Substitutes for Scarce Nonrenewable Mineral Resources 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 Energy and Resources</dc:title>
  <dc:creator>wedwards2</dc:creator>
  <cp:lastModifiedBy>wedwards2</cp:lastModifiedBy>
  <cp:revision>119</cp:revision>
  <dcterms:created xsi:type="dcterms:W3CDTF">2011-11-09T13:58:12Z</dcterms:created>
  <dcterms:modified xsi:type="dcterms:W3CDTF">2017-03-22T13:39:19Z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TC102867659990</vt:lpwstr>
  </property>
</Properties>
</file>